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1" r:id="rId2"/>
    <p:sldId id="259" r:id="rId3"/>
    <p:sldId id="260" r:id="rId4"/>
    <p:sldId id="325" r:id="rId5"/>
    <p:sldId id="261" r:id="rId6"/>
    <p:sldId id="263" r:id="rId7"/>
    <p:sldId id="265" r:id="rId8"/>
    <p:sldId id="326" r:id="rId9"/>
    <p:sldId id="268" r:id="rId10"/>
    <p:sldId id="283" r:id="rId11"/>
    <p:sldId id="332" r:id="rId12"/>
    <p:sldId id="278" r:id="rId13"/>
    <p:sldId id="327" r:id="rId14"/>
    <p:sldId id="335" r:id="rId15"/>
    <p:sldId id="329" r:id="rId16"/>
    <p:sldId id="337" r:id="rId17"/>
    <p:sldId id="334" r:id="rId18"/>
    <p:sldId id="330" r:id="rId19"/>
    <p:sldId id="324"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F32A25"/>
    <a:srgbClr val="E52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9" autoAdjust="0"/>
    <p:restoredTop sz="94660"/>
  </p:normalViewPr>
  <p:slideViewPr>
    <p:cSldViewPr>
      <p:cViewPr varScale="1">
        <p:scale>
          <a:sx n="105" d="100"/>
          <a:sy n="105" d="100"/>
        </p:scale>
        <p:origin x="629" y="6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9CC02-7750-4A43-B251-FBF154813E8B}"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D49FF-787B-4E51-9A23-A9A97ECD33F9}" type="slidenum">
              <a:rPr lang="en-US" smtClean="0"/>
              <a:t>‹#›</a:t>
            </a:fld>
            <a:endParaRPr lang="en-US"/>
          </a:p>
        </p:txBody>
      </p:sp>
    </p:spTree>
    <p:extLst>
      <p:ext uri="{BB962C8B-B14F-4D97-AF65-F5344CB8AC3E}">
        <p14:creationId xmlns:p14="http://schemas.microsoft.com/office/powerpoint/2010/main" val="258699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63D24-2134-4572-B85D-3525C51F649E}"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74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2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4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0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5350"/>
          </a:xfrm>
        </p:spPr>
        <p:txBody>
          <a:bodyPr/>
          <a:lstStyle>
            <a:lvl1pPr>
              <a:defRPr b="1" cap="none" spc="0">
                <a:ln w="18000">
                  <a:solidFill>
                    <a:schemeClr val="accent5">
                      <a:lumMod val="50000"/>
                    </a:schemeClr>
                  </a:solidFill>
                  <a:prstDash val="solid"/>
                  <a:miter lim="800000"/>
                </a:ln>
                <a:solidFill>
                  <a:schemeClr val="accent5">
                    <a:lumMod val="40000"/>
                    <a:lumOff val="60000"/>
                  </a:schemeClr>
                </a:solidFill>
                <a:effectLst>
                  <a:outerShdw blurRad="25500" dist="23000" dir="7020000" algn="tl">
                    <a:srgbClr val="000000">
                      <a:alpha val="50000"/>
                    </a:srgbClr>
                  </a:outerShdw>
                </a:effectLst>
              </a:defRPr>
            </a:lvl1pPr>
          </a:lstStyle>
          <a:p>
            <a:r>
              <a:rPr lang="en-US" dirty="0"/>
              <a:t>Click to edit Master title style</a:t>
            </a:r>
          </a:p>
        </p:txBody>
      </p:sp>
      <p:sp>
        <p:nvSpPr>
          <p:cNvPr id="3" name="Content Placeholder 2"/>
          <p:cNvSpPr>
            <a:spLocks noGrp="1"/>
          </p:cNvSpPr>
          <p:nvPr>
            <p:ph idx="1"/>
          </p:nvPr>
        </p:nvSpPr>
        <p:spPr>
          <a:xfrm>
            <a:off x="0" y="895350"/>
            <a:ext cx="9144000" cy="3886200"/>
          </a:xfrm>
        </p:spPr>
        <p:txBody>
          <a:bodyPr/>
          <a:lstStyle>
            <a:lvl1pPr>
              <a:defRPr>
                <a:solidFill>
                  <a:schemeClr val="accent6">
                    <a:lumMod val="20000"/>
                    <a:lumOff val="80000"/>
                  </a:schemeClr>
                </a:solidFill>
              </a:defRPr>
            </a:lvl1pPr>
            <a:lvl2pPr>
              <a:defRPr>
                <a:solidFill>
                  <a:schemeClr val="accent6">
                    <a:lumMod val="20000"/>
                    <a:lumOff val="80000"/>
                  </a:schemeClr>
                </a:solidFill>
              </a:defRPr>
            </a:lvl2pPr>
            <a:lvl3pPr>
              <a:defRPr>
                <a:solidFill>
                  <a:schemeClr val="accent6">
                    <a:lumMod val="20000"/>
                    <a:lumOff val="80000"/>
                  </a:schemeClr>
                </a:solidFill>
              </a:defRPr>
            </a:lvl3pPr>
            <a:lvl4pPr>
              <a:defRPr>
                <a:solidFill>
                  <a:schemeClr val="accent6">
                    <a:lumMod val="20000"/>
                    <a:lumOff val="80000"/>
                  </a:schemeClr>
                </a:solidFill>
              </a:defRPr>
            </a:lvl4pPr>
            <a:lvl5pPr>
              <a:defRPr>
                <a:solidFill>
                  <a:schemeClr val="accent6">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63D24-2134-4572-B85D-3525C51F649E}"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63D24-2134-4572-B85D-3525C51F649E}"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63D24-2134-4572-B85D-3525C51F649E}" type="datetimeFigureOut">
              <a:rPr lang="en-US" smtClean="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lumMod val="40000"/>
                    <a:lumOff val="60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CA63D24-2134-4572-B85D-3525C51F649E}" type="datetimeFigureOut">
              <a:rPr lang="en-US" smtClean="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63D24-2134-4572-B85D-3525C51F649E}" type="datetimeFigureOut">
              <a:rPr lang="en-US" smtClean="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Autofit/>
          </a:bodyPr>
          <a:lstStyle>
            <a:lvl1pPr algn="l">
              <a:defRPr sz="3000" b="1">
                <a:solidFill>
                  <a:schemeClr val="accent5">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solidFill>
                  <a:schemeClr val="accent6">
                    <a:lumMod val="60000"/>
                    <a:lumOff val="40000"/>
                  </a:schemeClr>
                </a:solidFill>
              </a:defRPr>
            </a:lvl1pPr>
            <a:lvl2pPr>
              <a:defRPr sz="2800">
                <a:solidFill>
                  <a:schemeClr val="accent6">
                    <a:lumMod val="60000"/>
                    <a:lumOff val="40000"/>
                  </a:schemeClr>
                </a:solidFill>
              </a:defRPr>
            </a:lvl2pPr>
            <a:lvl3pPr>
              <a:defRPr sz="2400">
                <a:solidFill>
                  <a:schemeClr val="accent6">
                    <a:lumMod val="60000"/>
                    <a:lumOff val="40000"/>
                  </a:schemeClr>
                </a:solidFill>
              </a:defRPr>
            </a:lvl3pPr>
            <a:lvl4pPr>
              <a:defRPr sz="2000">
                <a:solidFill>
                  <a:schemeClr val="accent6">
                    <a:lumMod val="60000"/>
                    <a:lumOff val="40000"/>
                  </a:schemeClr>
                </a:solidFill>
              </a:defRPr>
            </a:lvl4pPr>
            <a:lvl5pPr>
              <a:defRPr sz="2000">
                <a:solidFill>
                  <a:schemeClr val="accent6">
                    <a:lumMod val="60000"/>
                    <a:lumOff val="4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3000" r="-3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8B44A4B1-D996-431E-97CB-55A4096A3E2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A63D24-2134-4572-B85D-3525C51F649E}" type="datetimeFigureOut">
              <a:rPr lang="en-US" smtClean="0"/>
              <a:pPr/>
              <a:t>5/1/2025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6779FF1-7E7B-41B6-9E9D-E10331EA9C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99" r:id="rId13"/>
    <p:sldLayoutId id="2147483685" r:id="rId14"/>
    <p:sldLayoutId id="2147483726" r:id="rId15"/>
    <p:sldLayoutId id="214748371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2800350"/>
          </a:xfrm>
        </p:spPr>
        <p:txBody>
          <a:bodyPr>
            <a:normAutofit/>
          </a:bodyPr>
          <a:lstStyle/>
          <a:p>
            <a:r>
              <a:rPr lang="en-US" dirty="0" err="1"/>
              <a:t>Chào</a:t>
            </a:r>
            <a:r>
              <a:rPr lang="en-US" dirty="0"/>
              <a:t> </a:t>
            </a:r>
            <a:r>
              <a:rPr lang="en-US" dirty="0" err="1"/>
              <a:t>mừng</a:t>
            </a:r>
            <a:r>
              <a:rPr lang="en-US" dirty="0"/>
              <a:t> </a:t>
            </a:r>
            <a:r>
              <a:rPr lang="en-US" dirty="0" err="1"/>
              <a:t>các</a:t>
            </a:r>
            <a:r>
              <a:rPr lang="en-US" dirty="0"/>
              <a:t> </a:t>
            </a:r>
            <a:r>
              <a:rPr lang="en-US" dirty="0" err="1"/>
              <a:t>em</a:t>
            </a:r>
            <a:r>
              <a:rPr lang="en-US" dirty="0"/>
              <a:t> </a:t>
            </a:r>
            <a:r>
              <a:rPr lang="en-US" dirty="0" err="1"/>
              <a:t>đến</a:t>
            </a:r>
            <a:r>
              <a:rPr lang="en-US" dirty="0"/>
              <a:t> </a:t>
            </a:r>
            <a:r>
              <a:rPr lang="en-US" dirty="0" err="1"/>
              <a:t>với</a:t>
            </a:r>
            <a:r>
              <a:rPr lang="en-US" dirty="0"/>
              <a:t> </a:t>
            </a:r>
            <a:r>
              <a:rPr lang="en-US" dirty="0" err="1"/>
              <a:t>tiết</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2190750"/>
            <a:ext cx="7022843"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512319-CC03-7D14-BB12-E3E71B7474B8}"/>
              </a:ext>
            </a:extLst>
          </p:cNvPr>
          <p:cNvSpPr/>
          <p:nvPr/>
        </p:nvSpPr>
        <p:spPr>
          <a:xfrm>
            <a:off x="251927" y="251927"/>
            <a:ext cx="4590662" cy="335202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9298ECA-0F66-A59B-CE03-BD190F37A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065" y="660064"/>
            <a:ext cx="3850911" cy="3619856"/>
          </a:xfrm>
          <a:prstGeom prst="rect">
            <a:avLst/>
          </a:prstGeom>
        </p:spPr>
      </p:pic>
      <p:sp>
        <p:nvSpPr>
          <p:cNvPr id="7" name="TextBox 6">
            <a:extLst>
              <a:ext uri="{FF2B5EF4-FFF2-40B4-BE49-F238E27FC236}">
                <a16:creationId xmlns:a16="http://schemas.microsoft.com/office/drawing/2014/main" id="{5FBF27FE-2C5A-EC71-14FD-53058B616855}"/>
              </a:ext>
            </a:extLst>
          </p:cNvPr>
          <p:cNvSpPr txBox="1"/>
          <p:nvPr/>
        </p:nvSpPr>
        <p:spPr>
          <a:xfrm>
            <a:off x="1430379" y="313815"/>
            <a:ext cx="2376652" cy="715581"/>
          </a:xfrm>
          <a:prstGeom prst="rect">
            <a:avLst/>
          </a:prstGeom>
          <a:noFill/>
        </p:spPr>
        <p:txBody>
          <a:bodyPr wrap="square" rtlCol="0">
            <a:spAutoFit/>
          </a:bodyPr>
          <a:lstStyle/>
          <a:p>
            <a:pPr algn="ctr" defTabSz="685800">
              <a:defRPr/>
            </a:pPr>
            <a:r>
              <a:rPr lang="en-US" sz="4050" dirty="0" err="1">
                <a:solidFill>
                  <a:srgbClr val="FF0000"/>
                </a:solidFill>
                <a:latin typeface="#9Slide05 SVNClementine" panose="020F0502020204030203" pitchFamily="34" charset="0"/>
              </a:rPr>
              <a:t>Bài</a:t>
            </a:r>
            <a:r>
              <a:rPr lang="en-US" sz="4050" dirty="0">
                <a:solidFill>
                  <a:srgbClr val="FF0000"/>
                </a:solidFill>
                <a:latin typeface="#9Slide05 SVNClementine" panose="020F0502020204030203" pitchFamily="34" charset="0"/>
              </a:rPr>
              <a:t> 10</a:t>
            </a:r>
          </a:p>
        </p:txBody>
      </p:sp>
      <p:grpSp>
        <p:nvGrpSpPr>
          <p:cNvPr id="12" name="组合 5">
            <a:extLst>
              <a:ext uri="{FF2B5EF4-FFF2-40B4-BE49-F238E27FC236}">
                <a16:creationId xmlns:a16="http://schemas.microsoft.com/office/drawing/2014/main" id="{8406A408-FAB7-43F8-087C-360DEE157179}"/>
              </a:ext>
            </a:extLst>
          </p:cNvPr>
          <p:cNvGrpSpPr/>
          <p:nvPr/>
        </p:nvGrpSpPr>
        <p:grpSpPr>
          <a:xfrm>
            <a:off x="29799" y="4279920"/>
            <a:ext cx="9114201" cy="863581"/>
            <a:chOff x="-2055784" y="5706558"/>
            <a:chExt cx="12152268" cy="1151441"/>
          </a:xfrm>
        </p:grpSpPr>
        <p:pic>
          <p:nvPicPr>
            <p:cNvPr id="13" name="图片 6">
              <a:extLst>
                <a:ext uri="{FF2B5EF4-FFF2-40B4-BE49-F238E27FC236}">
                  <a16:creationId xmlns:a16="http://schemas.microsoft.com/office/drawing/2014/main" id="{70614D0D-C886-9B72-277F-99B1BE711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7">
              <a:extLst>
                <a:ext uri="{FF2B5EF4-FFF2-40B4-BE49-F238E27FC236}">
                  <a16:creationId xmlns:a16="http://schemas.microsoft.com/office/drawing/2014/main" id="{C98D9E2E-C81D-A6B9-A5BD-59189EAB95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8">
              <a:extLst>
                <a:ext uri="{FF2B5EF4-FFF2-40B4-BE49-F238E27FC236}">
                  <a16:creationId xmlns:a16="http://schemas.microsoft.com/office/drawing/2014/main" id="{C3DA4FA8-C546-5F59-73E4-59DBB0D0A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9">
              <a:extLst>
                <a:ext uri="{FF2B5EF4-FFF2-40B4-BE49-F238E27FC236}">
                  <a16:creationId xmlns:a16="http://schemas.microsoft.com/office/drawing/2014/main" id="{90DB6F81-3AD0-FA4A-3956-33C25B1C2F9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10">
              <a:extLst>
                <a:ext uri="{FF2B5EF4-FFF2-40B4-BE49-F238E27FC236}">
                  <a16:creationId xmlns:a16="http://schemas.microsoft.com/office/drawing/2014/main" id="{2D6E66D9-E908-CC09-C35E-061C84F6C6C9}"/>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11">
              <a:extLst>
                <a:ext uri="{FF2B5EF4-FFF2-40B4-BE49-F238E27FC236}">
                  <a16:creationId xmlns:a16="http://schemas.microsoft.com/office/drawing/2014/main" id="{61D89D2F-0947-5C92-F031-A23B76726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12">
              <a:extLst>
                <a:ext uri="{FF2B5EF4-FFF2-40B4-BE49-F238E27FC236}">
                  <a16:creationId xmlns:a16="http://schemas.microsoft.com/office/drawing/2014/main" id="{27F13F85-6053-B9CA-3A76-8CEAD8A1B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0" name="TextBox 19">
            <a:extLst>
              <a:ext uri="{FF2B5EF4-FFF2-40B4-BE49-F238E27FC236}">
                <a16:creationId xmlns:a16="http://schemas.microsoft.com/office/drawing/2014/main" id="{D750115E-CF28-958D-D4A6-0A839DCAB898}"/>
              </a:ext>
            </a:extLst>
          </p:cNvPr>
          <p:cNvSpPr txBox="1"/>
          <p:nvPr/>
        </p:nvSpPr>
        <p:spPr>
          <a:xfrm>
            <a:off x="152400" y="1494790"/>
            <a:ext cx="4440589" cy="1754326"/>
          </a:xfrm>
          <a:prstGeom prst="rect">
            <a:avLst/>
          </a:prstGeom>
          <a:noFill/>
        </p:spPr>
        <p:txBody>
          <a:bodyPr wrap="square" rtlCol="0">
            <a:spAutoFit/>
          </a:bodyPr>
          <a:lstStyle/>
          <a:p>
            <a:pPr lvl="0" algn="ctr" defTabSz="685800">
              <a:lnSpc>
                <a:spcPct val="120000"/>
              </a:lnSpc>
              <a:defRPr/>
            </a:pPr>
            <a:r>
              <a:rPr lang="en-US" sz="4500" dirty="0">
                <a:ln>
                  <a:solidFill>
                    <a:srgbClr val="49BCC3"/>
                  </a:solidFill>
                </a:ln>
                <a:solidFill>
                  <a:srgbClr val="F75252"/>
                </a:solidFill>
                <a:latin typeface="UTM Cookies" panose="02040603050506020204" pitchFamily="18" charset="0"/>
              </a:rPr>
              <a:t>LÀM ĐỒ CHƠI</a:t>
            </a:r>
          </a:p>
          <a:p>
            <a:pPr lvl="0" algn="ctr" defTabSz="685800">
              <a:lnSpc>
                <a:spcPct val="120000"/>
              </a:lnSpc>
              <a:defRPr/>
            </a:pPr>
            <a:r>
              <a:rPr lang="en-US" altLang="zh-CN" sz="4500" dirty="0">
                <a:ln>
                  <a:solidFill>
                    <a:srgbClr val="49BCC3"/>
                  </a:solidFill>
                </a:ln>
                <a:solidFill>
                  <a:srgbClr val="F75252"/>
                </a:solidFill>
                <a:latin typeface="UTM Cookies" panose="02040603050506020204" pitchFamily="18" charset="0"/>
                <a:ea typeface="字魂36号-正文宋楷" panose="02000000000000000000" pitchFamily="2" charset="-122"/>
              </a:rPr>
              <a:t>(TIẾT 4)</a:t>
            </a:r>
            <a:endParaRPr lang="zh-CN" altLang="en-US" sz="4500" dirty="0">
              <a:ln>
                <a:solidFill>
                  <a:srgbClr val="49BCC3"/>
                </a:solidFill>
              </a:ln>
              <a:solidFill>
                <a:srgbClr val="F75252"/>
              </a:solidFill>
              <a:latin typeface="UTM Cookie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60781997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9144000" cy="4019550"/>
          </a:xfrm>
        </p:spPr>
        <p:txBody>
          <a:bodyPr>
            <a:normAutofit/>
          </a:bodyPr>
          <a:lstStyle/>
          <a:p>
            <a:r>
              <a:rPr lang="en-US" sz="9600" dirty="0" err="1">
                <a:latin typeface="Brush Script MT" panose="03060802040406070304" pitchFamily="66" charset="0"/>
              </a:rPr>
              <a:t>Khám</a:t>
            </a:r>
            <a:r>
              <a:rPr lang="en-US" sz="9600" dirty="0">
                <a:latin typeface="Brush Script MT" panose="03060802040406070304" pitchFamily="66" charset="0"/>
              </a:rPr>
              <a:t> </a:t>
            </a:r>
            <a:r>
              <a:rPr lang="en-US" sz="9600" dirty="0" err="1">
                <a:latin typeface="Brush Script MT" panose="03060802040406070304" pitchFamily="66" charset="0"/>
              </a:rPr>
              <a:t>phá</a:t>
            </a:r>
            <a:endParaRPr lang="en-US" sz="9600" dirty="0">
              <a:latin typeface="Brush Script MT" panose="03060802040406070304" pitchFamily="66"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800350"/>
            <a:ext cx="2667000" cy="138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35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4A2E5FA1-4BF7-46B4-97B5-FB4F7AB9A689}"/>
              </a:ext>
            </a:extLst>
          </p:cNvPr>
          <p:cNvSpPr/>
          <p:nvPr/>
        </p:nvSpPr>
        <p:spPr>
          <a:xfrm>
            <a:off x="338470" y="212542"/>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876C08D8-7D80-4228-A09D-AA9CB48EECB1}"/>
              </a:ext>
            </a:extLst>
          </p:cNvPr>
          <p:cNvSpPr txBox="1"/>
          <p:nvPr/>
        </p:nvSpPr>
        <p:spPr>
          <a:xfrm>
            <a:off x="611347" y="432144"/>
            <a:ext cx="3204831" cy="3746988"/>
          </a:xfrm>
          <a:prstGeom prst="rect">
            <a:avLst/>
          </a:prstGeom>
          <a:noFill/>
        </p:spPr>
        <p:txBody>
          <a:bodyPr wrap="square">
            <a:spAutoFit/>
          </a:bodyPr>
          <a:lstStyle/>
          <a:p>
            <a:r>
              <a:rPr lang="en-US" sz="2400" b="1" dirty="0" err="1">
                <a:solidFill>
                  <a:srgbClr val="0432FF"/>
                </a:solidFill>
              </a:rPr>
              <a:t>Hoạt</a:t>
            </a:r>
            <a:r>
              <a:rPr lang="en-US" sz="2400" b="1" dirty="0">
                <a:solidFill>
                  <a:srgbClr val="0432FF"/>
                </a:solidFill>
              </a:rPr>
              <a:t> </a:t>
            </a:r>
            <a:r>
              <a:rPr lang="en-US" sz="2400" b="1" dirty="0" err="1">
                <a:solidFill>
                  <a:srgbClr val="0432FF"/>
                </a:solidFill>
              </a:rPr>
              <a:t>động</a:t>
            </a:r>
            <a:r>
              <a:rPr lang="en-US" sz="2400" b="1" dirty="0">
                <a:solidFill>
                  <a:srgbClr val="0432FF"/>
                </a:solidFill>
              </a:rPr>
              <a:t> 1: </a:t>
            </a:r>
            <a:r>
              <a:rPr lang="nl-NL" sz="2400" b="1" dirty="0">
                <a:effectLst/>
                <a:latin typeface="Times New Roman" panose="02020603050405020304" pitchFamily="18" charset="0"/>
                <a:ea typeface="Calibri" panose="020F0502020204030204" pitchFamily="34" charset="0"/>
              </a:rPr>
              <a:t>Các bước tính chi phí làm xe đồ chơi</a:t>
            </a:r>
            <a:endParaRPr lang="en-US" sz="2400" b="1" dirty="0">
              <a:solidFill>
                <a:srgbClr val="0432FF"/>
              </a:solidFill>
            </a:endParaRPr>
          </a:p>
          <a:p>
            <a:pPr algn="just"/>
            <a:r>
              <a:rPr lang="en-US" sz="2400" i="1" dirty="0" err="1"/>
              <a:t>Thảo</a:t>
            </a:r>
            <a:r>
              <a:rPr lang="en-US" sz="2400" i="1" dirty="0"/>
              <a:t> </a:t>
            </a:r>
            <a:r>
              <a:rPr lang="en-US" sz="2400" i="1" dirty="0" err="1"/>
              <a:t>luận</a:t>
            </a:r>
            <a:r>
              <a:rPr lang="en-US" sz="2400" i="1" dirty="0"/>
              <a:t> </a:t>
            </a:r>
            <a:r>
              <a:rPr lang="en-US" sz="2400" i="1" dirty="0" err="1"/>
              <a:t>nhóm</a:t>
            </a:r>
            <a:r>
              <a:rPr lang="en-US" sz="2400" i="1" dirty="0"/>
              <a:t> 2</a:t>
            </a:r>
          </a:p>
          <a:p>
            <a:pPr algn="just">
              <a:lnSpc>
                <a:spcPct val="120000"/>
              </a:lnSpc>
              <a:spcAft>
                <a:spcPts val="800"/>
              </a:spcAft>
            </a:pPr>
            <a:r>
              <a:rPr lang="nl-NL" sz="2400" dirty="0">
                <a:effectLst/>
                <a:latin typeface="Times New Roman" panose="02020603050405020304" pitchFamily="18" charset="0"/>
                <a:ea typeface="Calibri" panose="020F0502020204030204" pitchFamily="34" charset="0"/>
              </a:rPr>
              <a:t>Yêu cầu các nhóm đánh số vào các thẻ theo thứ tự các bước thực hiện để tính chi phí làm xe đồ chơi.</a:t>
            </a:r>
            <a:endParaRPr lang="en-US" sz="2400" dirty="0">
              <a:effectLst/>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EF7938B5-171C-2AE8-AD19-651ECBFDB729}"/>
              </a:ext>
            </a:extLst>
          </p:cNvPr>
          <p:cNvPicPr>
            <a:picLocks noChangeAspect="1"/>
          </p:cNvPicPr>
          <p:nvPr/>
        </p:nvPicPr>
        <p:blipFill>
          <a:blip r:embed="rId3"/>
          <a:stretch>
            <a:fillRect/>
          </a:stretch>
        </p:blipFill>
        <p:spPr>
          <a:xfrm>
            <a:off x="3801762" y="545865"/>
            <a:ext cx="4795011" cy="4165491"/>
          </a:xfrm>
          <a:prstGeom prst="rect">
            <a:avLst/>
          </a:prstGeom>
        </p:spPr>
      </p:pic>
    </p:spTree>
    <p:extLst>
      <p:ext uri="{BB962C8B-B14F-4D97-AF65-F5344CB8AC3E}">
        <p14:creationId xmlns:p14="http://schemas.microsoft.com/office/powerpoint/2010/main" val="2110198276"/>
      </p:ext>
    </p:extLst>
  </p:cSld>
  <p:clrMapOvr>
    <a:masterClrMapping/>
  </p:clrMapOvr>
  <p:transition spd="slow">
    <p:strips dir="rd"/>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pic>
        <p:nvPicPr>
          <p:cNvPr id="2" name="Picture 1">
            <a:extLst>
              <a:ext uri="{FF2B5EF4-FFF2-40B4-BE49-F238E27FC236}">
                <a16:creationId xmlns:a16="http://schemas.microsoft.com/office/drawing/2014/main" id="{FA87C902-C92E-C5BB-5FAE-8811379EEF67}"/>
              </a:ext>
            </a:extLst>
          </p:cNvPr>
          <p:cNvPicPr>
            <a:picLocks noChangeAspect="1"/>
          </p:cNvPicPr>
          <p:nvPr/>
        </p:nvPicPr>
        <p:blipFill>
          <a:blip r:embed="rId3"/>
          <a:stretch>
            <a:fillRect/>
          </a:stretch>
        </p:blipFill>
        <p:spPr>
          <a:xfrm>
            <a:off x="2547257" y="361950"/>
            <a:ext cx="5742982" cy="4419600"/>
          </a:xfrm>
          <a:prstGeom prst="rect">
            <a:avLst/>
          </a:prstGeom>
        </p:spPr>
      </p:pic>
      <p:sp>
        <p:nvSpPr>
          <p:cNvPr id="3" name="Star: 8 Points 2">
            <a:extLst>
              <a:ext uri="{FF2B5EF4-FFF2-40B4-BE49-F238E27FC236}">
                <a16:creationId xmlns:a16="http://schemas.microsoft.com/office/drawing/2014/main" id="{E46F18E1-8F9E-82D2-2C5E-EC6D0C0138A8}"/>
              </a:ext>
            </a:extLst>
          </p:cNvPr>
          <p:cNvSpPr/>
          <p:nvPr/>
        </p:nvSpPr>
        <p:spPr>
          <a:xfrm>
            <a:off x="835618" y="820510"/>
            <a:ext cx="750068" cy="6096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 name="Star: 8 Points 3">
            <a:extLst>
              <a:ext uri="{FF2B5EF4-FFF2-40B4-BE49-F238E27FC236}">
                <a16:creationId xmlns:a16="http://schemas.microsoft.com/office/drawing/2014/main" id="{1B995BF5-139E-A674-D711-07AA2B71019C}"/>
              </a:ext>
            </a:extLst>
          </p:cNvPr>
          <p:cNvSpPr/>
          <p:nvPr/>
        </p:nvSpPr>
        <p:spPr>
          <a:xfrm>
            <a:off x="850132" y="1759857"/>
            <a:ext cx="750068" cy="6096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 name="Star: 8 Points 4">
            <a:extLst>
              <a:ext uri="{FF2B5EF4-FFF2-40B4-BE49-F238E27FC236}">
                <a16:creationId xmlns:a16="http://schemas.microsoft.com/office/drawing/2014/main" id="{77BB8711-C78D-A1A5-B9E8-DF9A19097535}"/>
              </a:ext>
            </a:extLst>
          </p:cNvPr>
          <p:cNvSpPr/>
          <p:nvPr/>
        </p:nvSpPr>
        <p:spPr>
          <a:xfrm>
            <a:off x="835618" y="2775403"/>
            <a:ext cx="750068" cy="6096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 name="Star: 8 Points 5">
            <a:extLst>
              <a:ext uri="{FF2B5EF4-FFF2-40B4-BE49-F238E27FC236}">
                <a16:creationId xmlns:a16="http://schemas.microsoft.com/office/drawing/2014/main" id="{79FE3DE3-B2EE-0737-4969-1F457A141D6D}"/>
              </a:ext>
            </a:extLst>
          </p:cNvPr>
          <p:cNvSpPr/>
          <p:nvPr/>
        </p:nvSpPr>
        <p:spPr>
          <a:xfrm>
            <a:off x="835618" y="3968297"/>
            <a:ext cx="750068" cy="6096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4018123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66667E-6 2.83951E-6 L 0.64271 0.4145 " pathEditMode="relative" rAng="0" ptsTypes="AA">
                                      <p:cBhvr>
                                        <p:cTn id="6" dur="2000" fill="hold"/>
                                        <p:tgtEl>
                                          <p:spTgt spid="3"/>
                                        </p:tgtEl>
                                        <p:attrNameLst>
                                          <p:attrName>ppt_x</p:attrName>
                                          <p:attrName>ppt_y</p:attrName>
                                        </p:attrNameLst>
                                      </p:cBhvr>
                                      <p:rCtr x="32135" y="2071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2222E-6 -3.20988E-6 L 0.34097 0.21698 " pathEditMode="relative" rAng="0" ptsTypes="AA">
                                      <p:cBhvr>
                                        <p:cTn id="10" dur="2000" fill="hold"/>
                                        <p:tgtEl>
                                          <p:spTgt spid="4"/>
                                        </p:tgtEl>
                                        <p:attrNameLst>
                                          <p:attrName>ppt_x</p:attrName>
                                          <p:attrName>ppt_y</p:attrName>
                                        </p:attrNameLst>
                                      </p:cBhvr>
                                      <p:rCtr x="17049" y="1083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4.5679E-6 L 0.63438 -0.4247 " pathEditMode="relative" rAng="0" ptsTypes="AA">
                                      <p:cBhvr>
                                        <p:cTn id="14" dur="2000" fill="hold"/>
                                        <p:tgtEl>
                                          <p:spTgt spid="5"/>
                                        </p:tgtEl>
                                        <p:attrNameLst>
                                          <p:attrName>ppt_x</p:attrName>
                                          <p:attrName>ppt_y</p:attrName>
                                        </p:attrNameLst>
                                      </p:cBhvr>
                                      <p:rCtr x="31719" y="-2123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66667E-6 -4.19753E-6 L 0.34271 -0.64197 " pathEditMode="relative" rAng="0" ptsTypes="AA">
                                      <p:cBhvr>
                                        <p:cTn id="18" dur="2000" fill="hold"/>
                                        <p:tgtEl>
                                          <p:spTgt spid="6"/>
                                        </p:tgtEl>
                                        <p:attrNameLst>
                                          <p:attrName>ppt_x</p:attrName>
                                          <p:attrName>ppt_y</p:attrName>
                                        </p:attrNameLst>
                                      </p:cBhvr>
                                      <p:rCtr x="17135" y="-3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normAutofit/>
          </a:bodyPr>
          <a:lstStyle/>
          <a:p>
            <a:r>
              <a:rPr lang="en-US" sz="9600" dirty="0" err="1">
                <a:latin typeface="Brush Script MT" panose="03060802040406070304" pitchFamily="66" charset="0"/>
              </a:rPr>
              <a:t>Luyện</a:t>
            </a:r>
            <a:r>
              <a:rPr lang="en-US" sz="9600" dirty="0">
                <a:latin typeface="Brush Script MT" panose="03060802040406070304" pitchFamily="66" charset="0"/>
              </a:rPr>
              <a:t> </a:t>
            </a:r>
            <a:r>
              <a:rPr lang="en-US" sz="9600" dirty="0" err="1">
                <a:latin typeface="Brush Script MT" panose="03060802040406070304" pitchFamily="66" charset="0"/>
              </a:rPr>
              <a:t>tập</a:t>
            </a:r>
            <a:endParaRPr lang="en-US" sz="9600" dirty="0">
              <a:latin typeface="Brush Script MT" panose="03060802040406070304" pitchFamily="66" charset="0"/>
            </a:endParaRPr>
          </a:p>
        </p:txBody>
      </p:sp>
    </p:spTree>
    <p:extLst>
      <p:ext uri="{BB962C8B-B14F-4D97-AF65-F5344CB8AC3E}">
        <p14:creationId xmlns:p14="http://schemas.microsoft.com/office/powerpoint/2010/main" val="2711400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514350"/>
            <a:ext cx="6934200" cy="830997"/>
          </a:xfrm>
          <a:prstGeom prst="rect">
            <a:avLst/>
          </a:prstGeom>
          <a:noFill/>
        </p:spPr>
        <p:txBody>
          <a:bodyPr wrap="square" rtlCol="0">
            <a:spAutoFit/>
          </a:bodyPr>
          <a:lstStyle/>
          <a:p>
            <a:r>
              <a:rPr lang="en-US" sz="2400" b="1" dirty="0" err="1">
                <a:solidFill>
                  <a:srgbClr val="0432FF"/>
                </a:solidFill>
              </a:rPr>
              <a:t>Hoạt</a:t>
            </a:r>
            <a:r>
              <a:rPr lang="en-US" sz="2400" b="1" dirty="0">
                <a:solidFill>
                  <a:srgbClr val="0432FF"/>
                </a:solidFill>
              </a:rPr>
              <a:t> </a:t>
            </a:r>
            <a:r>
              <a:rPr lang="en-US" sz="2400" b="1" dirty="0" err="1">
                <a:solidFill>
                  <a:srgbClr val="0432FF"/>
                </a:solidFill>
              </a:rPr>
              <a:t>động</a:t>
            </a:r>
            <a:r>
              <a:rPr lang="en-US" sz="2400" b="1" dirty="0">
                <a:solidFill>
                  <a:srgbClr val="0432FF"/>
                </a:solidFill>
              </a:rPr>
              <a:t> 2: </a:t>
            </a:r>
            <a:r>
              <a:rPr lang="nl-NL" sz="2400" b="1" dirty="0">
                <a:effectLst/>
                <a:latin typeface="Times New Roman" panose="02020603050405020304" pitchFamily="18" charset="0"/>
                <a:ea typeface="Calibri" panose="020F0502020204030204" pitchFamily="34" charset="0"/>
              </a:rPr>
              <a:t>Lập được bảng tính chi phí làm xe đồ chơi. </a:t>
            </a:r>
            <a:endParaRPr lang="en-US" sz="2400" b="1" dirty="0">
              <a:solidFill>
                <a:srgbClr val="0432FF"/>
              </a:solidFill>
            </a:endParaRPr>
          </a:p>
        </p:txBody>
      </p:sp>
      <p:sp>
        <p:nvSpPr>
          <p:cNvPr id="3" name="TextBox 2"/>
          <p:cNvSpPr txBox="1"/>
          <p:nvPr/>
        </p:nvSpPr>
        <p:spPr>
          <a:xfrm>
            <a:off x="457200" y="1352550"/>
            <a:ext cx="3352800" cy="3361241"/>
          </a:xfrm>
          <a:prstGeom prst="rect">
            <a:avLst/>
          </a:prstGeom>
          <a:noFill/>
        </p:spPr>
        <p:txBody>
          <a:bodyPr wrap="square" rtlCol="0">
            <a:spAutoFit/>
          </a:bodyPr>
          <a:lstStyle/>
          <a:p>
            <a:pPr algn="just">
              <a:lnSpc>
                <a:spcPct val="120000"/>
              </a:lnSpc>
              <a:spcAft>
                <a:spcPts val="800"/>
              </a:spcAft>
            </a:pPr>
            <a:r>
              <a:rPr lang="nl-NL" sz="2400" dirty="0">
                <a:effectLst/>
                <a:latin typeface="Times New Roman" panose="02020603050405020304" pitchFamily="18" charset="0"/>
                <a:ea typeface="Calibri" panose="020F0502020204030204" pitchFamily="34" charset="0"/>
              </a:rPr>
              <a:t>+ Em đã có sẵn dụng cụ nào để làm xe đồ chơi?</a:t>
            </a:r>
            <a:endParaRPr lang="en-US" sz="2400" dirty="0">
              <a:effectLst/>
              <a:latin typeface="Times New Roman" panose="02020603050405020304" pitchFamily="18" charset="0"/>
              <a:ea typeface="Calibri" panose="020F0502020204030204" pitchFamily="34" charset="0"/>
            </a:endParaRPr>
          </a:p>
          <a:p>
            <a:pPr algn="just">
              <a:lnSpc>
                <a:spcPct val="120000"/>
              </a:lnSpc>
              <a:spcAft>
                <a:spcPts val="800"/>
              </a:spcAft>
            </a:pPr>
            <a:r>
              <a:rPr lang="nl-NL" sz="2400" dirty="0">
                <a:effectLst/>
                <a:latin typeface="Times New Roman" panose="02020603050405020304" pitchFamily="18" charset="0"/>
                <a:ea typeface="Calibri" panose="020F0502020204030204" pitchFamily="34" charset="0"/>
              </a:rPr>
              <a:t>+ Em cần mua những vật liệu gì để làm xe đồ chơi?</a:t>
            </a:r>
            <a:endParaRPr lang="en-US" sz="2400" dirty="0">
              <a:effectLst/>
              <a:latin typeface="Times New Roman" panose="02020603050405020304" pitchFamily="18" charset="0"/>
              <a:ea typeface="Calibri" panose="020F0502020204030204" pitchFamily="34" charset="0"/>
            </a:endParaRPr>
          </a:p>
          <a:p>
            <a:pPr algn="just">
              <a:lnSpc>
                <a:spcPct val="120000"/>
              </a:lnSpc>
              <a:spcAft>
                <a:spcPts val="800"/>
              </a:spcAft>
            </a:pPr>
            <a:r>
              <a:rPr lang="nl-NL" sz="2400" dirty="0">
                <a:effectLst/>
                <a:latin typeface="Times New Roman" panose="02020603050405020304" pitchFamily="18" charset="0"/>
                <a:ea typeface="Calibri" panose="020F0502020204030204" pitchFamily="34" charset="0"/>
              </a:rPr>
              <a:t>+ Mỗi loại vật liệu đó em cần mua số lượng bao nhiêu?</a:t>
            </a:r>
            <a:endParaRPr lang="en-US" sz="2400" dirty="0">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322B2D09-8D73-6A77-7A97-ED010739EC8A}"/>
              </a:ext>
            </a:extLst>
          </p:cNvPr>
          <p:cNvPicPr>
            <a:picLocks noChangeAspect="1"/>
          </p:cNvPicPr>
          <p:nvPr/>
        </p:nvPicPr>
        <p:blipFill>
          <a:blip r:embed="rId3"/>
          <a:stretch>
            <a:fillRect/>
          </a:stretch>
        </p:blipFill>
        <p:spPr>
          <a:xfrm>
            <a:off x="3810000" y="1345347"/>
            <a:ext cx="4627999" cy="3283803"/>
          </a:xfrm>
          <a:prstGeom prst="rect">
            <a:avLst/>
          </a:prstGeom>
        </p:spPr>
      </p:pic>
    </p:spTree>
    <p:extLst>
      <p:ext uri="{BB962C8B-B14F-4D97-AF65-F5344CB8AC3E}">
        <p14:creationId xmlns:p14="http://schemas.microsoft.com/office/powerpoint/2010/main" val="127885224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heel(1)">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285750"/>
            <a:ext cx="6934200" cy="830997"/>
          </a:xfrm>
          <a:prstGeom prst="rect">
            <a:avLst/>
          </a:prstGeom>
          <a:noFill/>
        </p:spPr>
        <p:txBody>
          <a:bodyPr wrap="square" rtlCol="0">
            <a:spAutoFit/>
          </a:bodyPr>
          <a:lstStyle/>
          <a:p>
            <a:r>
              <a:rPr lang="en-US" sz="2400" b="1" dirty="0" err="1">
                <a:solidFill>
                  <a:srgbClr val="0432FF"/>
                </a:solidFill>
              </a:rPr>
              <a:t>Hoạt</a:t>
            </a:r>
            <a:r>
              <a:rPr lang="en-US" sz="2400" b="1" dirty="0">
                <a:solidFill>
                  <a:srgbClr val="0432FF"/>
                </a:solidFill>
              </a:rPr>
              <a:t> </a:t>
            </a:r>
            <a:r>
              <a:rPr lang="en-US" sz="2400" b="1" dirty="0" err="1">
                <a:solidFill>
                  <a:srgbClr val="0432FF"/>
                </a:solidFill>
              </a:rPr>
              <a:t>động</a:t>
            </a:r>
            <a:r>
              <a:rPr lang="en-US" sz="2400" b="1" dirty="0">
                <a:solidFill>
                  <a:srgbClr val="0432FF"/>
                </a:solidFill>
              </a:rPr>
              <a:t> 2: </a:t>
            </a:r>
            <a:r>
              <a:rPr lang="nl-NL" sz="2400" b="1" dirty="0">
                <a:effectLst/>
                <a:latin typeface="Times New Roman" panose="02020603050405020304" pitchFamily="18" charset="0"/>
                <a:ea typeface="Calibri" panose="020F0502020204030204" pitchFamily="34" charset="0"/>
              </a:rPr>
              <a:t>Lập được bảng tính chi phí làm xe đồ chơi. </a:t>
            </a:r>
            <a:endParaRPr lang="en-US" sz="2400" b="1" dirty="0">
              <a:solidFill>
                <a:srgbClr val="0432FF"/>
              </a:solidFill>
            </a:endParaRPr>
          </a:p>
        </p:txBody>
      </p:sp>
      <p:sp>
        <p:nvSpPr>
          <p:cNvPr id="3" name="TextBox 2"/>
          <p:cNvSpPr txBox="1"/>
          <p:nvPr/>
        </p:nvSpPr>
        <p:spPr>
          <a:xfrm>
            <a:off x="457200" y="1047750"/>
            <a:ext cx="3352800" cy="3754874"/>
          </a:xfrm>
          <a:prstGeom prst="rect">
            <a:avLst/>
          </a:prstGeom>
          <a:noFill/>
        </p:spPr>
        <p:txBody>
          <a:bodyPr wrap="square" rtlCol="0">
            <a:spAutoFit/>
          </a:bodyPr>
          <a:lstStyle/>
          <a:p>
            <a:r>
              <a:rPr lang="nl-NL" sz="2200" dirty="0"/>
              <a:t>+ Làm thế nào tính được số tiền mua một loại vật liệu hoặc dụng cụ theo số lượng đã liệt kê?</a:t>
            </a:r>
          </a:p>
          <a:p>
            <a:r>
              <a:rPr lang="nl-NL" sz="2200" dirty="0">
                <a:solidFill>
                  <a:srgbClr val="FF0000"/>
                </a:solidFill>
              </a:rPr>
              <a:t>- </a:t>
            </a:r>
            <a:r>
              <a:rPr lang="vi-VN" sz="2200" dirty="0">
                <a:solidFill>
                  <a:srgbClr val="FF0000"/>
                </a:solidFill>
              </a:rPr>
              <a:t>Lấy số lượng nhân với giá tiền</a:t>
            </a:r>
            <a:endParaRPr lang="nl-NL" sz="2200" dirty="0">
              <a:solidFill>
                <a:srgbClr val="FF0000"/>
              </a:solidFill>
            </a:endParaRPr>
          </a:p>
          <a:p>
            <a:r>
              <a:rPr lang="nl-NL" sz="2200" dirty="0"/>
              <a:t>+ Làm thế nào tính được số tiền mua tất cả vật liệu và dụng cụ đã liệt kê?</a:t>
            </a:r>
            <a:endParaRPr lang="vi-VN" sz="2200" dirty="0"/>
          </a:p>
          <a:p>
            <a:r>
              <a:rPr lang="vi-VN" sz="2000" dirty="0">
                <a:solidFill>
                  <a:srgbClr val="FF0000"/>
                </a:solidFill>
              </a:rPr>
              <a:t>- </a:t>
            </a:r>
            <a:r>
              <a:rPr lang="nl-NL" sz="2000" dirty="0">
                <a:solidFill>
                  <a:srgbClr val="FF0000"/>
                </a:solidFill>
              </a:rPr>
              <a:t>Tính tổng số tiền đã mua mỗi loại vật liệu, dụng cụ.</a:t>
            </a:r>
            <a:endParaRPr lang="en-US" sz="2000" dirty="0">
              <a:solidFill>
                <a:srgbClr val="FF0000"/>
              </a:solidFill>
            </a:endParaRPr>
          </a:p>
        </p:txBody>
      </p:sp>
      <p:pic>
        <p:nvPicPr>
          <p:cNvPr id="4" name="Picture 3">
            <a:extLst>
              <a:ext uri="{FF2B5EF4-FFF2-40B4-BE49-F238E27FC236}">
                <a16:creationId xmlns:a16="http://schemas.microsoft.com/office/drawing/2014/main" id="{322B2D09-8D73-6A77-7A97-ED010739EC8A}"/>
              </a:ext>
            </a:extLst>
          </p:cNvPr>
          <p:cNvPicPr>
            <a:picLocks noChangeAspect="1"/>
          </p:cNvPicPr>
          <p:nvPr/>
        </p:nvPicPr>
        <p:blipFill>
          <a:blip r:embed="rId2"/>
          <a:stretch>
            <a:fillRect/>
          </a:stretch>
        </p:blipFill>
        <p:spPr>
          <a:xfrm>
            <a:off x="3810000" y="1345347"/>
            <a:ext cx="4627999" cy="3283803"/>
          </a:xfrm>
          <a:prstGeom prst="rect">
            <a:avLst/>
          </a:prstGeom>
        </p:spPr>
      </p:pic>
    </p:spTree>
    <p:extLst>
      <p:ext uri="{BB962C8B-B14F-4D97-AF65-F5344CB8AC3E}">
        <p14:creationId xmlns:p14="http://schemas.microsoft.com/office/powerpoint/2010/main" val="247685011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circle(in)">
                                      <p:cBhvr>
                                        <p:cTn id="3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00550"/>
          </a:xfrm>
        </p:spPr>
        <p:txBody>
          <a:bodyPr>
            <a:normAutofit/>
          </a:bodyPr>
          <a:lstStyle/>
          <a:p>
            <a:r>
              <a:rPr lang="en-US" sz="9600" dirty="0" err="1">
                <a:latin typeface="Brush Script MT" panose="03060802040406070304" pitchFamily="66" charset="0"/>
              </a:rPr>
              <a:t>Vận</a:t>
            </a:r>
            <a:r>
              <a:rPr lang="en-US" sz="9600" dirty="0">
                <a:latin typeface="Brush Script MT" panose="03060802040406070304" pitchFamily="66" charset="0"/>
              </a:rPr>
              <a:t> </a:t>
            </a:r>
            <a:r>
              <a:rPr lang="en-US" sz="9600" dirty="0" err="1">
                <a:latin typeface="Brush Script MT" panose="03060802040406070304" pitchFamily="66" charset="0"/>
              </a:rPr>
              <a:t>dụng</a:t>
            </a:r>
            <a:endParaRPr lang="en-US" sz="9600" dirty="0">
              <a:latin typeface="Brush Script MT" panose="03060802040406070304" pitchFamily="66" charset="0"/>
            </a:endParaRPr>
          </a:p>
        </p:txBody>
      </p:sp>
    </p:spTree>
    <p:extLst>
      <p:ext uri="{BB962C8B-B14F-4D97-AF65-F5344CB8AC3E}">
        <p14:creationId xmlns:p14="http://schemas.microsoft.com/office/powerpoint/2010/main" val="350501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4A2E5FA1-4BF7-46B4-97B5-FB4F7AB9A689}"/>
              </a:ext>
            </a:extLst>
          </p:cNvPr>
          <p:cNvSpPr/>
          <p:nvPr/>
        </p:nvSpPr>
        <p:spPr>
          <a:xfrm>
            <a:off x="334107"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685800" y="320143"/>
            <a:ext cx="3124200" cy="584775"/>
          </a:xfrm>
          <a:prstGeom prst="rect">
            <a:avLst/>
          </a:prstGeom>
          <a:noFill/>
        </p:spPr>
        <p:txBody>
          <a:bodyPr wrap="square" rtlCol="0">
            <a:spAutoFit/>
          </a:bodyPr>
          <a:lstStyle/>
          <a:p>
            <a:r>
              <a:rPr lang="en-US" sz="3200" b="1" dirty="0" err="1">
                <a:solidFill>
                  <a:srgbClr val="0432FF"/>
                </a:solidFill>
              </a:rPr>
              <a:t>Vận</a:t>
            </a:r>
            <a:r>
              <a:rPr lang="en-US" sz="3200" b="1" dirty="0">
                <a:solidFill>
                  <a:srgbClr val="0432FF"/>
                </a:solidFill>
              </a:rPr>
              <a:t> </a:t>
            </a:r>
            <a:r>
              <a:rPr lang="en-US" sz="3200" b="1" dirty="0" err="1">
                <a:solidFill>
                  <a:srgbClr val="0432FF"/>
                </a:solidFill>
              </a:rPr>
              <a:t>dụng</a:t>
            </a:r>
            <a:r>
              <a:rPr lang="en-US" sz="3200" b="1" dirty="0">
                <a:solidFill>
                  <a:srgbClr val="0432FF"/>
                </a:solidFill>
              </a:rPr>
              <a:t>:</a:t>
            </a:r>
          </a:p>
        </p:txBody>
      </p:sp>
      <p:sp>
        <p:nvSpPr>
          <p:cNvPr id="5" name="Flowchart: Terminator 4"/>
          <p:cNvSpPr/>
          <p:nvPr/>
        </p:nvSpPr>
        <p:spPr>
          <a:xfrm>
            <a:off x="334107" y="904918"/>
            <a:ext cx="7133493" cy="2156700"/>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t>- </a:t>
            </a:r>
            <a:r>
              <a:rPr lang="vi-VN" sz="2400" dirty="0">
                <a:latin typeface="Times New Roman" panose="02020603050405020304" pitchFamily="18" charset="0"/>
                <a:ea typeface="Calibri" panose="020F0502020204030204" pitchFamily="34" charset="0"/>
              </a:rPr>
              <a:t>T</a:t>
            </a:r>
            <a:r>
              <a:rPr lang="nl-NL" sz="2400" dirty="0">
                <a:effectLst/>
                <a:latin typeface="Times New Roman" panose="02020603050405020304" pitchFamily="18" charset="0"/>
                <a:ea typeface="Calibri" panose="020F0502020204030204" pitchFamily="34" charset="0"/>
              </a:rPr>
              <a:t>hực hành việc tính toán chi phí làm một xe đồ chơi của mình bằng cách cùng người thân đi mua những vật liệu cần thiết và hoàn thành bảng tính chi phí thực </a:t>
            </a:r>
            <a:r>
              <a:rPr lang="vi-VN" sz="2400">
                <a:effectLst/>
                <a:latin typeface="Times New Roman" panose="02020603050405020304" pitchFamily="18" charset="0"/>
                <a:ea typeface="Calibri" panose="020F0502020204030204" pitchFamily="34" charset="0"/>
              </a:rPr>
              <a:t>tế.</a:t>
            </a:r>
            <a:endParaRPr lang="en-US" sz="2400" dirty="0">
              <a:effectLst/>
              <a:latin typeface="Times New Roman" panose="02020603050405020304" pitchFamily="18" charset="0"/>
              <a:ea typeface="Calibri" panose="020F050202020403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8717"/>
            <a:ext cx="3229707" cy="323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533" y="3409951"/>
            <a:ext cx="891467" cy="8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83719">
            <a:off x="1845245" y="3397765"/>
            <a:ext cx="1862334"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77012"/>
      </p:ext>
    </p:extLst>
  </p:cSld>
  <p:clrMapOvr>
    <a:masterClrMapping/>
  </p:clrMapOvr>
  <p:transition spd="slow">
    <p:strips dir="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594778-05F1-5177-FAF0-6DB79E6F0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72"/>
            <a:ext cx="9144000" cy="5135357"/>
          </a:xfrm>
          <a:prstGeom prst="rect">
            <a:avLst/>
          </a:prstGeom>
        </p:spPr>
      </p:pic>
      <p:pic>
        <p:nvPicPr>
          <p:cNvPr id="4" name="Picture 3">
            <a:extLst>
              <a:ext uri="{FF2B5EF4-FFF2-40B4-BE49-F238E27FC236}">
                <a16:creationId xmlns:a16="http://schemas.microsoft.com/office/drawing/2014/main" id="{1429BF49-25BD-4E53-8E1C-8FA09C301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004"/>
            <a:ext cx="2322842" cy="2995991"/>
          </a:xfrm>
          <a:prstGeom prst="rect">
            <a:avLst/>
          </a:prstGeom>
        </p:spPr>
      </p:pic>
      <p:pic>
        <p:nvPicPr>
          <p:cNvPr id="21" name="Picture 20">
            <a:extLst>
              <a:ext uri="{FF2B5EF4-FFF2-40B4-BE49-F238E27FC236}">
                <a16:creationId xmlns:a16="http://schemas.microsoft.com/office/drawing/2014/main" id="{7495F50B-3AE6-4C38-B3F5-166697F13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2710" y="143375"/>
            <a:ext cx="4718188" cy="3972800"/>
          </a:xfrm>
          <a:prstGeom prst="rect">
            <a:avLst/>
          </a:prstGeom>
        </p:spPr>
      </p:pic>
      <p:sp>
        <p:nvSpPr>
          <p:cNvPr id="22" name="TextBox 21">
            <a:extLst>
              <a:ext uri="{FF2B5EF4-FFF2-40B4-BE49-F238E27FC236}">
                <a16:creationId xmlns:a16="http://schemas.microsoft.com/office/drawing/2014/main" id="{2BA85204-03F5-4C80-93CB-F9E870378FE2}"/>
              </a:ext>
            </a:extLst>
          </p:cNvPr>
          <p:cNvSpPr txBox="1"/>
          <p:nvPr/>
        </p:nvSpPr>
        <p:spPr>
          <a:xfrm>
            <a:off x="3562583" y="1590586"/>
            <a:ext cx="3676417" cy="769441"/>
          </a:xfrm>
          <a:prstGeom prst="rect">
            <a:avLst/>
          </a:prstGeom>
          <a:noFill/>
        </p:spPr>
        <p:txBody>
          <a:bodyPr wrap="square" rtlCol="0">
            <a:spAutoFit/>
          </a:bodyPr>
          <a:lstStyle/>
          <a:p>
            <a:pPr algn="ctr" defTabSz="685800"/>
            <a:r>
              <a:rPr lang="en-US" altLang="en-US" sz="44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 BIỆT</a:t>
            </a:r>
          </a:p>
        </p:txBody>
      </p:sp>
      <p:pic>
        <p:nvPicPr>
          <p:cNvPr id="20" name="Picture 19">
            <a:extLst>
              <a:ext uri="{FF2B5EF4-FFF2-40B4-BE49-F238E27FC236}">
                <a16:creationId xmlns:a16="http://schemas.microsoft.com/office/drawing/2014/main" id="{E81DDC78-39E7-46FA-8665-932480902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946" y="1573240"/>
            <a:ext cx="2247708" cy="3746180"/>
          </a:xfrm>
          <a:prstGeom prst="rect">
            <a:avLst/>
          </a:prstGeom>
        </p:spPr>
      </p:pic>
    </p:spTree>
    <p:extLst>
      <p:ext uri="{BB962C8B-B14F-4D97-AF65-F5344CB8AC3E}">
        <p14:creationId xmlns:p14="http://schemas.microsoft.com/office/powerpoint/2010/main" val="199944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2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E23271-C7AC-F945-ECC7-A25DA2304832}"/>
              </a:ext>
            </a:extLst>
          </p:cNvPr>
          <p:cNvGrpSpPr/>
          <p:nvPr/>
        </p:nvGrpSpPr>
        <p:grpSpPr>
          <a:xfrm>
            <a:off x="706877" y="567358"/>
            <a:ext cx="6377153" cy="2746906"/>
            <a:chOff x="1542207" y="3197546"/>
            <a:chExt cx="8502870" cy="3662540"/>
          </a:xfrm>
        </p:grpSpPr>
        <p:sp>
          <p:nvSpPr>
            <p:cNvPr id="5" name="TextBox 4">
              <a:extLst>
                <a:ext uri="{FF2B5EF4-FFF2-40B4-BE49-F238E27FC236}">
                  <a16:creationId xmlns:a16="http://schemas.microsoft.com/office/drawing/2014/main" id="{7B0A8E8B-2F06-7B60-DD49-2FB0922EA224}"/>
                </a:ext>
              </a:extLst>
            </p:cNvPr>
            <p:cNvSpPr txBox="1"/>
            <p:nvPr/>
          </p:nvSpPr>
          <p:spPr>
            <a:xfrm>
              <a:off x="1542207" y="3197546"/>
              <a:ext cx="8502870" cy="3662540"/>
            </a:xfrm>
            <a:prstGeom prst="rect">
              <a:avLst/>
            </a:prstGeom>
            <a:noFill/>
          </p:spPr>
          <p:txBody>
            <a:bodyPr wrap="square" rtlCol="0">
              <a:spAutoFit/>
            </a:bodyPr>
            <a:lstStyle/>
            <a:p>
              <a:pPr defTabSz="685800"/>
              <a:r>
                <a:rPr lang="en-US" sz="8625">
                  <a:ln w="190500">
                    <a:solidFill>
                      <a:prstClr val="white"/>
                    </a:solidFill>
                  </a:ln>
                  <a:solidFill>
                    <a:srgbClr val="51C3F9">
                      <a:lumMod val="20000"/>
                      <a:lumOff val="80000"/>
                    </a:srgbClr>
                  </a:solidFill>
                  <a:latin typeface="SVN-Poky's" panose="020B0606040200020203" pitchFamily="34" charset="0"/>
                </a:rPr>
                <a:t>KHỞI </a:t>
              </a:r>
            </a:p>
            <a:p>
              <a:pPr defTabSz="685800"/>
              <a:r>
                <a:rPr lang="en-US" sz="8625">
                  <a:ln w="190500">
                    <a:solidFill>
                      <a:prstClr val="white"/>
                    </a:solidFill>
                  </a:ln>
                  <a:solidFill>
                    <a:srgbClr val="51C3F9">
                      <a:lumMod val="20000"/>
                      <a:lumOff val="80000"/>
                    </a:srgbClr>
                  </a:solidFill>
                  <a:latin typeface="SVN-Poky's" panose="020B0606040200020203" pitchFamily="34" charset="0"/>
                </a:rPr>
                <a:t>		ĐỘNG</a:t>
              </a:r>
              <a:endParaRPr lang="vi-VN" sz="8625">
                <a:ln w="190500">
                  <a:solidFill>
                    <a:prstClr val="white"/>
                  </a:solidFill>
                </a:ln>
                <a:solidFill>
                  <a:srgbClr val="51C3F9">
                    <a:lumMod val="20000"/>
                    <a:lumOff val="80000"/>
                  </a:srgbClr>
                </a:solidFill>
                <a:latin typeface="Arial" panose="020B0604020202020204" pitchFamily="34" charset="0"/>
              </a:endParaRPr>
            </a:p>
          </p:txBody>
        </p:sp>
        <p:sp>
          <p:nvSpPr>
            <p:cNvPr id="6" name="TextBox 5">
              <a:extLst>
                <a:ext uri="{FF2B5EF4-FFF2-40B4-BE49-F238E27FC236}">
                  <a16:creationId xmlns:a16="http://schemas.microsoft.com/office/drawing/2014/main" id="{E66681A6-A854-C4F3-3CF2-9275DB5D3762}"/>
                </a:ext>
              </a:extLst>
            </p:cNvPr>
            <p:cNvSpPr txBox="1"/>
            <p:nvPr/>
          </p:nvSpPr>
          <p:spPr>
            <a:xfrm>
              <a:off x="1542207" y="3197546"/>
              <a:ext cx="8135009" cy="3662540"/>
            </a:xfrm>
            <a:prstGeom prst="rect">
              <a:avLst/>
            </a:prstGeom>
            <a:noFill/>
          </p:spPr>
          <p:txBody>
            <a:bodyPr wrap="square" rtlCol="0">
              <a:spAutoFit/>
            </a:bodyPr>
            <a:lstStyle/>
            <a:p>
              <a:pPr defTabSz="685800"/>
              <a:r>
                <a:rPr lang="en-US" sz="8625" dirty="0">
                  <a:solidFill>
                    <a:srgbClr val="51C3F9">
                      <a:lumMod val="75000"/>
                    </a:srgbClr>
                  </a:solidFill>
                  <a:latin typeface="SVN-Poky's" panose="020B0606040200020203" pitchFamily="34" charset="0"/>
                </a:rPr>
                <a:t>KHỞI </a:t>
              </a:r>
            </a:p>
            <a:p>
              <a:pPr defTabSz="685800"/>
              <a:r>
                <a:rPr lang="en-US" sz="8625" dirty="0">
                  <a:solidFill>
                    <a:srgbClr val="51C3F9">
                      <a:lumMod val="75000"/>
                    </a:srgbClr>
                  </a:solidFill>
                  <a:latin typeface="SVN-Poky's" panose="020B0606040200020203" pitchFamily="34" charset="0"/>
                </a:rPr>
                <a:t>		ĐỘNG</a:t>
              </a:r>
              <a:endParaRPr lang="vi-VN" sz="8625" dirty="0">
                <a:solidFill>
                  <a:srgbClr val="51C3F9">
                    <a:lumMod val="75000"/>
                  </a:srgbClr>
                </a:solidFill>
                <a:latin typeface="Arial" panose="020B0604020202020204" pitchFamily="34" charset="0"/>
              </a:endParaRPr>
            </a:p>
          </p:txBody>
        </p:sp>
      </p:grpSp>
      <p:pic>
        <p:nvPicPr>
          <p:cNvPr id="7" name="Picture 6">
            <a:extLst>
              <a:ext uri="{FF2B5EF4-FFF2-40B4-BE49-F238E27FC236}">
                <a16:creationId xmlns:a16="http://schemas.microsoft.com/office/drawing/2014/main" id="{92D81072-7F7C-193E-8C00-34238974D3FA}"/>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103743" y="743503"/>
            <a:ext cx="1043125" cy="961892"/>
          </a:xfrm>
          <a:prstGeom prst="rect">
            <a:avLst/>
          </a:prstGeom>
        </p:spPr>
      </p:pic>
      <p:pic>
        <p:nvPicPr>
          <p:cNvPr id="8" name="Picture 7">
            <a:extLst>
              <a:ext uri="{FF2B5EF4-FFF2-40B4-BE49-F238E27FC236}">
                <a16:creationId xmlns:a16="http://schemas.microsoft.com/office/drawing/2014/main" id="{6B084317-BD33-0B55-FC38-371B32C29231}"/>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777682" y="2057969"/>
            <a:ext cx="1043125" cy="961892"/>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66B95600-3067-2F6F-666C-D12530F7F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658" y="1382873"/>
            <a:ext cx="3482952" cy="327397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58827209"/>
      </p:ext>
    </p:extLst>
  </p:cSld>
  <p:clrMapOvr>
    <a:masterClrMapping/>
  </p:clrMapOvr>
  <p:transition spd="slow">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5C4BF8E-D369-F5E5-BA39-AE111F39CFED}"/>
              </a:ext>
            </a:extLst>
          </p:cNvPr>
          <p:cNvSpPr/>
          <p:nvPr/>
        </p:nvSpPr>
        <p:spPr>
          <a:xfrm>
            <a:off x="280403" y="1866924"/>
            <a:ext cx="6090557" cy="2396359"/>
          </a:xfrm>
          <a:prstGeom prst="ellipse">
            <a:avLst/>
          </a:prstGeom>
          <a:solidFill>
            <a:schemeClr val="accent1">
              <a:lumMod val="20000"/>
              <a:lumOff val="80000"/>
            </a:schemeClr>
          </a:solidFill>
          <a:ln w="76200">
            <a:solidFill>
              <a:schemeClr val="accent3">
                <a:lumMod val="75000"/>
              </a:schemeClr>
            </a:solidFill>
            <a:extLst>
              <a:ext uri="{C807C97D-BFC1-408E-A445-0C87EB9F89A2}">
                <ask:lineSketchStyleProps xmlns:ask="http://schemas.microsoft.com/office/drawing/2018/sketchyshapes" sd="1460190754">
                  <a:custGeom>
                    <a:avLst/>
                    <a:gdLst>
                      <a:gd name="connsiteX0" fmla="*/ 0 w 8120743"/>
                      <a:gd name="connsiteY0" fmla="*/ 1597573 h 3195145"/>
                      <a:gd name="connsiteX1" fmla="*/ 4060372 w 8120743"/>
                      <a:gd name="connsiteY1" fmla="*/ 0 h 3195145"/>
                      <a:gd name="connsiteX2" fmla="*/ 8120744 w 8120743"/>
                      <a:gd name="connsiteY2" fmla="*/ 1597573 h 3195145"/>
                      <a:gd name="connsiteX3" fmla="*/ 4060372 w 8120743"/>
                      <a:gd name="connsiteY3" fmla="*/ 3195146 h 3195145"/>
                      <a:gd name="connsiteX4" fmla="*/ 0 w 8120743"/>
                      <a:gd name="connsiteY4" fmla="*/ 1597573 h 319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743" h="3195145" fill="none" extrusionOk="0">
                        <a:moveTo>
                          <a:pt x="0" y="1597573"/>
                        </a:moveTo>
                        <a:cubicBezTo>
                          <a:pt x="127519" y="670397"/>
                          <a:pt x="1532671" y="-336969"/>
                          <a:pt x="4060372" y="0"/>
                        </a:cubicBezTo>
                        <a:cubicBezTo>
                          <a:pt x="6433011" y="-29503"/>
                          <a:pt x="8046826" y="878054"/>
                          <a:pt x="8120744" y="1597573"/>
                        </a:cubicBezTo>
                        <a:cubicBezTo>
                          <a:pt x="8081496" y="2402310"/>
                          <a:pt x="6549977" y="3171345"/>
                          <a:pt x="4060372" y="3195146"/>
                        </a:cubicBezTo>
                        <a:cubicBezTo>
                          <a:pt x="1790444" y="3221131"/>
                          <a:pt x="1372" y="2506903"/>
                          <a:pt x="0" y="1597573"/>
                        </a:cubicBezTo>
                        <a:close/>
                      </a:path>
                      <a:path w="8120743" h="3195145" stroke="0" extrusionOk="0">
                        <a:moveTo>
                          <a:pt x="0" y="1597573"/>
                        </a:moveTo>
                        <a:cubicBezTo>
                          <a:pt x="158767" y="712187"/>
                          <a:pt x="1971783" y="395006"/>
                          <a:pt x="4060372" y="0"/>
                        </a:cubicBezTo>
                        <a:cubicBezTo>
                          <a:pt x="6421299" y="-36572"/>
                          <a:pt x="8218614" y="613068"/>
                          <a:pt x="8120744" y="1597573"/>
                        </a:cubicBezTo>
                        <a:cubicBezTo>
                          <a:pt x="8207553" y="2058197"/>
                          <a:pt x="6282125" y="3286463"/>
                          <a:pt x="4060372" y="3195146"/>
                        </a:cubicBezTo>
                        <a:cubicBezTo>
                          <a:pt x="1877668" y="3169887"/>
                          <a:pt x="-129596" y="2463420"/>
                          <a:pt x="0" y="159757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8261328C-6511-5D54-36AF-1FD49B4EB4C7}"/>
              </a:ext>
            </a:extLst>
          </p:cNvPr>
          <p:cNvSpPr txBox="1"/>
          <p:nvPr/>
        </p:nvSpPr>
        <p:spPr>
          <a:xfrm>
            <a:off x="970682" y="2366836"/>
            <a:ext cx="5074457" cy="1419619"/>
          </a:xfrm>
          <a:prstGeom prst="rect">
            <a:avLst/>
          </a:prstGeom>
          <a:noFill/>
        </p:spPr>
        <p:txBody>
          <a:bodyPr wrap="square" rtlCol="0">
            <a:spAutoFit/>
          </a:bodyPr>
          <a:lstStyle/>
          <a:p>
            <a:pPr algn="ctr" defTabSz="685800"/>
            <a:r>
              <a:rPr lang="en-US" sz="8625">
                <a:ln w="292100">
                  <a:solidFill>
                    <a:srgbClr val="FBAFC8"/>
                  </a:solidFill>
                </a:ln>
                <a:solidFill>
                  <a:srgbClr val="37A76F">
                    <a:lumMod val="50000"/>
                  </a:srgbClr>
                </a:solidFill>
                <a:latin typeface="SVN-Poky's" panose="020B0606040200020203" pitchFamily="34" charset="0"/>
              </a:rPr>
              <a:t>ĐI CÂU CÁ</a:t>
            </a:r>
            <a:endParaRPr lang="vi-VN" sz="8625">
              <a:ln w="292100">
                <a:solidFill>
                  <a:srgbClr val="FBAFC8"/>
                </a:solidFill>
              </a:ln>
              <a:solidFill>
                <a:srgbClr val="37A76F">
                  <a:lumMod val="50000"/>
                </a:srgbClr>
              </a:solidFill>
              <a:latin typeface="Arial" panose="020B0604020202020204" pitchFamily="34" charset="0"/>
            </a:endParaRPr>
          </a:p>
        </p:txBody>
      </p:sp>
      <p:sp>
        <p:nvSpPr>
          <p:cNvPr id="2" name="TextBox 1">
            <a:extLst>
              <a:ext uri="{FF2B5EF4-FFF2-40B4-BE49-F238E27FC236}">
                <a16:creationId xmlns:a16="http://schemas.microsoft.com/office/drawing/2014/main" id="{F62A5696-513D-965A-76E4-409CF32407F2}"/>
              </a:ext>
            </a:extLst>
          </p:cNvPr>
          <p:cNvSpPr txBox="1"/>
          <p:nvPr/>
        </p:nvSpPr>
        <p:spPr>
          <a:xfrm>
            <a:off x="953477" y="2366836"/>
            <a:ext cx="5085816" cy="1419619"/>
          </a:xfrm>
          <a:prstGeom prst="rect">
            <a:avLst/>
          </a:prstGeom>
          <a:noFill/>
        </p:spPr>
        <p:txBody>
          <a:bodyPr wrap="none" rtlCol="0">
            <a:spAutoFit/>
          </a:bodyPr>
          <a:lstStyle/>
          <a:p>
            <a:pPr algn="ctr" defTabSz="685800"/>
            <a:r>
              <a:rPr lang="en-US" sz="8625">
                <a:solidFill>
                  <a:srgbClr val="733333"/>
                </a:solidFill>
                <a:latin typeface="SVN-Poky's" panose="020B0606040200020203" pitchFamily="34" charset="0"/>
              </a:rPr>
              <a:t>ĐI CÂU CÁ</a:t>
            </a:r>
            <a:endParaRPr lang="vi-VN" sz="8625">
              <a:solidFill>
                <a:srgbClr val="733333"/>
              </a:solidFill>
              <a:latin typeface="Arial" panose="020B0604020202020204" pitchFamily="34" charset="0"/>
            </a:endParaRPr>
          </a:p>
        </p:txBody>
      </p:sp>
      <p:pic>
        <p:nvPicPr>
          <p:cNvPr id="11" name="Picture 10" descr="A picture containing toy, doll&#10;&#10;Description automatically generated">
            <a:extLst>
              <a:ext uri="{FF2B5EF4-FFF2-40B4-BE49-F238E27FC236}">
                <a16:creationId xmlns:a16="http://schemas.microsoft.com/office/drawing/2014/main" id="{1998F7A6-BFF1-9EB4-3B72-CF064E8539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486400" y="519947"/>
            <a:ext cx="3152283" cy="3743336"/>
          </a:xfrm>
          <a:prstGeom prst="rect">
            <a:avLst/>
          </a:prstGeom>
        </p:spPr>
      </p:pic>
    </p:spTree>
    <p:extLst>
      <p:ext uri="{BB962C8B-B14F-4D97-AF65-F5344CB8AC3E}">
        <p14:creationId xmlns:p14="http://schemas.microsoft.com/office/powerpoint/2010/main" val="3888108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14:presetBounceEnd="78000">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14:bounceEnd="78000">
                                          <p:cBhvr additive="base">
                                            <p:cTn id="14" dur="500" fill="hold"/>
                                            <p:tgtEl>
                                              <p:spTgt spid="2"/>
                                            </p:tgtEl>
                                            <p:attrNameLst>
                                              <p:attrName>ppt_x</p:attrName>
                                            </p:attrNameLst>
                                          </p:cBhvr>
                                          <p:tavLst>
                                            <p:tav tm="0">
                                              <p:val>
                                                <p:strVal val="#ppt_x"/>
                                              </p:val>
                                            </p:tav>
                                            <p:tav tm="100000">
                                              <p:val>
                                                <p:strVal val="#ppt_x"/>
                                              </p:val>
                                            </p:tav>
                                          </p:tavLst>
                                        </p:anim>
                                        <p:anim calcmode="lin" valueType="num" p14:bounceEnd="78000">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14:presetBounceEnd="78000">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14:bounceEnd="78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a16="http://schemas.microsoft.com/office/drawing/2014/main"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a16="http://schemas.microsoft.com/office/drawing/2014/main"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a:off x="2572411" y="4119712"/>
            <a:ext cx="1132133" cy="608558"/>
          </a:xfrm>
          <a:prstGeom prst="rect">
            <a:avLst/>
          </a:prstGeom>
          <a:noFill/>
        </p:spPr>
      </p:pic>
      <p:pic>
        <p:nvPicPr>
          <p:cNvPr id="18" name="Picture 17">
            <a:extLst>
              <a:ext uri="{FF2B5EF4-FFF2-40B4-BE49-F238E27FC236}">
                <a16:creationId xmlns:a16="http://schemas.microsoft.com/office/drawing/2014/main" id="{F82118B2-B604-51A8-CD95-1A44081883CE}"/>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4030358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a16="http://schemas.microsoft.com/office/drawing/2014/main" id="{E24F107D-25B8-2E78-6A57-E11F8C786229}"/>
              </a:ext>
            </a:extLst>
          </p:cNvPr>
          <p:cNvSpPr/>
          <p:nvPr/>
        </p:nvSpPr>
        <p:spPr>
          <a:xfrm rot="-5400000">
            <a:off x="3677176" y="-2576668"/>
            <a:ext cx="2377418"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sp>
        <p:nvSpPr>
          <p:cNvPr id="18" name="TextBox 17">
            <a:extLst>
              <a:ext uri="{FF2B5EF4-FFF2-40B4-BE49-F238E27FC236}">
                <a16:creationId xmlns:a16="http://schemas.microsoft.com/office/drawing/2014/main" id="{48C1C023-4AEA-1C8E-8309-A48E879E0DC8}"/>
              </a:ext>
            </a:extLst>
          </p:cNvPr>
          <p:cNvSpPr txBox="1"/>
          <p:nvPr/>
        </p:nvSpPr>
        <p:spPr>
          <a:xfrm>
            <a:off x="1035203" y="721320"/>
            <a:ext cx="7118197" cy="1323439"/>
          </a:xfrm>
          <a:prstGeom prst="rect">
            <a:avLst/>
          </a:prstGeom>
          <a:noFill/>
        </p:spPr>
        <p:txBody>
          <a:bodyPr wrap="square" rtlCol="0">
            <a:spAutoFit/>
          </a:bodyPr>
          <a:lstStyle/>
          <a:p>
            <a:pPr algn="ctr" defTabSz="685800"/>
            <a:r>
              <a:rPr lang="vi-VN" sz="4000" dirty="0">
                <a:solidFill>
                  <a:srgbClr val="0432FF"/>
                </a:solidFill>
                <a:latin typeface="Arial" panose="020B0604020202020204" pitchFamily="34" charset="0"/>
              </a:rPr>
              <a:t>Nêu tên các loại đồ chơi trẻ em?</a:t>
            </a:r>
          </a:p>
        </p:txBody>
      </p:sp>
      <p:pic>
        <p:nvPicPr>
          <p:cNvPr id="20" name="Picture 19" descr="Icon&#10;&#10;Description automatically generated">
            <a:extLst>
              <a:ext uri="{FF2B5EF4-FFF2-40B4-BE49-F238E27FC236}">
                <a16:creationId xmlns:a16="http://schemas.microsoft.com/office/drawing/2014/main"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33569" y="-4081"/>
            <a:ext cx="1338943" cy="1338943"/>
          </a:xfrm>
          <a:prstGeom prst="rect">
            <a:avLst/>
          </a:prstGeom>
        </p:spPr>
      </p:pic>
      <p:sp>
        <p:nvSpPr>
          <p:cNvPr id="15" name="TextBox 14">
            <a:extLst>
              <a:ext uri="{FF2B5EF4-FFF2-40B4-BE49-F238E27FC236}">
                <a16:creationId xmlns:a16="http://schemas.microsoft.com/office/drawing/2014/main" id="{71F4A830-DD29-F4F3-F804-A38497D47D59}"/>
              </a:ext>
            </a:extLst>
          </p:cNvPr>
          <p:cNvSpPr txBox="1"/>
          <p:nvPr/>
        </p:nvSpPr>
        <p:spPr>
          <a:xfrm>
            <a:off x="356691" y="328905"/>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1</a:t>
            </a:r>
            <a:endParaRPr lang="vi-VN" sz="4500" b="1" dirty="0">
              <a:solidFill>
                <a:srgbClr val="FBAFC8"/>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id="{880124FE-23C9-0500-DE78-D505518FF6EB}"/>
              </a:ext>
            </a:extLst>
          </p:cNvPr>
          <p:cNvSpPr/>
          <p:nvPr/>
        </p:nvSpPr>
        <p:spPr>
          <a:xfrm>
            <a:off x="1035204" y="3028950"/>
            <a:ext cx="7118196" cy="1676400"/>
          </a:xfrm>
          <a:custGeom>
            <a:avLst/>
            <a:gdLst>
              <a:gd name="connsiteX0" fmla="*/ 0 w 7118196"/>
              <a:gd name="connsiteY0" fmla="*/ 279406 h 1676400"/>
              <a:gd name="connsiteX1" fmla="*/ 279406 w 7118196"/>
              <a:gd name="connsiteY1" fmla="*/ 0 h 1676400"/>
              <a:gd name="connsiteX2" fmla="*/ 935344 w 7118196"/>
              <a:gd name="connsiteY2" fmla="*/ 0 h 1676400"/>
              <a:gd name="connsiteX3" fmla="*/ 1460095 w 7118196"/>
              <a:gd name="connsiteY3" fmla="*/ 0 h 1676400"/>
              <a:gd name="connsiteX4" fmla="*/ 2050440 w 7118196"/>
              <a:gd name="connsiteY4" fmla="*/ 0 h 1676400"/>
              <a:gd name="connsiteX5" fmla="*/ 2509597 w 7118196"/>
              <a:gd name="connsiteY5" fmla="*/ 0 h 1676400"/>
              <a:gd name="connsiteX6" fmla="*/ 3099941 w 7118196"/>
              <a:gd name="connsiteY6" fmla="*/ 0 h 1676400"/>
              <a:gd name="connsiteX7" fmla="*/ 3755880 w 7118196"/>
              <a:gd name="connsiteY7" fmla="*/ 0 h 1676400"/>
              <a:gd name="connsiteX8" fmla="*/ 4477412 w 7118196"/>
              <a:gd name="connsiteY8" fmla="*/ 0 h 1676400"/>
              <a:gd name="connsiteX9" fmla="*/ 4936569 w 7118196"/>
              <a:gd name="connsiteY9" fmla="*/ 0 h 1676400"/>
              <a:gd name="connsiteX10" fmla="*/ 5395726 w 7118196"/>
              <a:gd name="connsiteY10" fmla="*/ 0 h 1676400"/>
              <a:gd name="connsiteX11" fmla="*/ 5920476 w 7118196"/>
              <a:gd name="connsiteY11" fmla="*/ 0 h 1676400"/>
              <a:gd name="connsiteX12" fmla="*/ 6838790 w 7118196"/>
              <a:gd name="connsiteY12" fmla="*/ 0 h 1676400"/>
              <a:gd name="connsiteX13" fmla="*/ 7118196 w 7118196"/>
              <a:gd name="connsiteY13" fmla="*/ 279406 h 1676400"/>
              <a:gd name="connsiteX14" fmla="*/ 7118196 w 7118196"/>
              <a:gd name="connsiteY14" fmla="*/ 860552 h 1676400"/>
              <a:gd name="connsiteX15" fmla="*/ 7118196 w 7118196"/>
              <a:gd name="connsiteY15" fmla="*/ 1396994 h 1676400"/>
              <a:gd name="connsiteX16" fmla="*/ 6838790 w 7118196"/>
              <a:gd name="connsiteY16" fmla="*/ 1676400 h 1676400"/>
              <a:gd name="connsiteX17" fmla="*/ 6314039 w 7118196"/>
              <a:gd name="connsiteY17" fmla="*/ 1676400 h 1676400"/>
              <a:gd name="connsiteX18" fmla="*/ 5526913 w 7118196"/>
              <a:gd name="connsiteY18" fmla="*/ 1676400 h 1676400"/>
              <a:gd name="connsiteX19" fmla="*/ 4805381 w 7118196"/>
              <a:gd name="connsiteY19" fmla="*/ 1676400 h 1676400"/>
              <a:gd name="connsiteX20" fmla="*/ 4018255 w 7118196"/>
              <a:gd name="connsiteY20" fmla="*/ 1676400 h 1676400"/>
              <a:gd name="connsiteX21" fmla="*/ 3362316 w 7118196"/>
              <a:gd name="connsiteY21" fmla="*/ 1676400 h 1676400"/>
              <a:gd name="connsiteX22" fmla="*/ 2706378 w 7118196"/>
              <a:gd name="connsiteY22" fmla="*/ 1676400 h 1676400"/>
              <a:gd name="connsiteX23" fmla="*/ 1984846 w 7118196"/>
              <a:gd name="connsiteY23" fmla="*/ 1676400 h 1676400"/>
              <a:gd name="connsiteX24" fmla="*/ 1525689 w 7118196"/>
              <a:gd name="connsiteY24" fmla="*/ 1676400 h 1676400"/>
              <a:gd name="connsiteX25" fmla="*/ 1066532 w 7118196"/>
              <a:gd name="connsiteY25" fmla="*/ 1676400 h 1676400"/>
              <a:gd name="connsiteX26" fmla="*/ 279406 w 7118196"/>
              <a:gd name="connsiteY26" fmla="*/ 1676400 h 1676400"/>
              <a:gd name="connsiteX27" fmla="*/ 0 w 7118196"/>
              <a:gd name="connsiteY27" fmla="*/ 1396994 h 1676400"/>
              <a:gd name="connsiteX28" fmla="*/ 0 w 7118196"/>
              <a:gd name="connsiteY28" fmla="*/ 838200 h 1676400"/>
              <a:gd name="connsiteX29" fmla="*/ 0 w 7118196"/>
              <a:gd name="connsiteY29" fmla="*/ 27940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8196" h="1676400" fill="none" extrusionOk="0">
                <a:moveTo>
                  <a:pt x="0" y="279406"/>
                </a:moveTo>
                <a:cubicBezTo>
                  <a:pt x="-10716" y="114003"/>
                  <a:pt x="155867" y="1169"/>
                  <a:pt x="279406" y="0"/>
                </a:cubicBezTo>
                <a:cubicBezTo>
                  <a:pt x="416348" y="-23595"/>
                  <a:pt x="758099" y="-14113"/>
                  <a:pt x="935344" y="0"/>
                </a:cubicBezTo>
                <a:cubicBezTo>
                  <a:pt x="1112589" y="14113"/>
                  <a:pt x="1347794" y="983"/>
                  <a:pt x="1460095" y="0"/>
                </a:cubicBezTo>
                <a:cubicBezTo>
                  <a:pt x="1572396" y="-983"/>
                  <a:pt x="1899966" y="13551"/>
                  <a:pt x="2050440" y="0"/>
                </a:cubicBezTo>
                <a:cubicBezTo>
                  <a:pt x="2200915" y="-13551"/>
                  <a:pt x="2377237" y="11236"/>
                  <a:pt x="2509597" y="0"/>
                </a:cubicBezTo>
                <a:cubicBezTo>
                  <a:pt x="2641957" y="-11236"/>
                  <a:pt x="2968193" y="-2328"/>
                  <a:pt x="3099941" y="0"/>
                </a:cubicBezTo>
                <a:cubicBezTo>
                  <a:pt x="3231689" y="2328"/>
                  <a:pt x="3589724" y="11273"/>
                  <a:pt x="3755880" y="0"/>
                </a:cubicBezTo>
                <a:cubicBezTo>
                  <a:pt x="3922036" y="-11273"/>
                  <a:pt x="4163470" y="-8642"/>
                  <a:pt x="4477412" y="0"/>
                </a:cubicBezTo>
                <a:cubicBezTo>
                  <a:pt x="4791354" y="8642"/>
                  <a:pt x="4768708" y="17459"/>
                  <a:pt x="4936569" y="0"/>
                </a:cubicBezTo>
                <a:cubicBezTo>
                  <a:pt x="5104430" y="-17459"/>
                  <a:pt x="5295740" y="-6176"/>
                  <a:pt x="5395726" y="0"/>
                </a:cubicBezTo>
                <a:cubicBezTo>
                  <a:pt x="5495712" y="6176"/>
                  <a:pt x="5726563" y="-1828"/>
                  <a:pt x="5920476" y="0"/>
                </a:cubicBezTo>
                <a:cubicBezTo>
                  <a:pt x="6114389" y="1828"/>
                  <a:pt x="6479226" y="-32451"/>
                  <a:pt x="6838790" y="0"/>
                </a:cubicBezTo>
                <a:cubicBezTo>
                  <a:pt x="7000641" y="-10170"/>
                  <a:pt x="7101946" y="115206"/>
                  <a:pt x="7118196" y="279406"/>
                </a:cubicBezTo>
                <a:cubicBezTo>
                  <a:pt x="7123574" y="536318"/>
                  <a:pt x="7145843" y="702334"/>
                  <a:pt x="7118196" y="860552"/>
                </a:cubicBezTo>
                <a:cubicBezTo>
                  <a:pt x="7090549" y="1018770"/>
                  <a:pt x="7137786" y="1215140"/>
                  <a:pt x="7118196" y="1396994"/>
                </a:cubicBezTo>
                <a:cubicBezTo>
                  <a:pt x="7105560" y="1541842"/>
                  <a:pt x="6988791" y="1698308"/>
                  <a:pt x="6838790" y="1676400"/>
                </a:cubicBezTo>
                <a:cubicBezTo>
                  <a:pt x="6690817" y="1697942"/>
                  <a:pt x="6557766" y="1694675"/>
                  <a:pt x="6314039" y="1676400"/>
                </a:cubicBezTo>
                <a:cubicBezTo>
                  <a:pt x="6070312" y="1658125"/>
                  <a:pt x="5879252" y="1697051"/>
                  <a:pt x="5526913" y="1676400"/>
                </a:cubicBezTo>
                <a:cubicBezTo>
                  <a:pt x="5174574" y="1655749"/>
                  <a:pt x="4991100" y="1649195"/>
                  <a:pt x="4805381" y="1676400"/>
                </a:cubicBezTo>
                <a:cubicBezTo>
                  <a:pt x="4619662" y="1703605"/>
                  <a:pt x="4346012" y="1653553"/>
                  <a:pt x="4018255" y="1676400"/>
                </a:cubicBezTo>
                <a:cubicBezTo>
                  <a:pt x="3690498" y="1699247"/>
                  <a:pt x="3533428" y="1687966"/>
                  <a:pt x="3362316" y="1676400"/>
                </a:cubicBezTo>
                <a:cubicBezTo>
                  <a:pt x="3191204" y="1664834"/>
                  <a:pt x="2985547" y="1651070"/>
                  <a:pt x="2706378" y="1676400"/>
                </a:cubicBezTo>
                <a:cubicBezTo>
                  <a:pt x="2427209" y="1701730"/>
                  <a:pt x="2157915" y="1682175"/>
                  <a:pt x="1984846" y="1676400"/>
                </a:cubicBezTo>
                <a:cubicBezTo>
                  <a:pt x="1811777" y="1670625"/>
                  <a:pt x="1720188" y="1670088"/>
                  <a:pt x="1525689" y="1676400"/>
                </a:cubicBezTo>
                <a:cubicBezTo>
                  <a:pt x="1331190" y="1682712"/>
                  <a:pt x="1175198" y="1673460"/>
                  <a:pt x="1066532" y="1676400"/>
                </a:cubicBezTo>
                <a:cubicBezTo>
                  <a:pt x="957866" y="1679340"/>
                  <a:pt x="579587" y="1649804"/>
                  <a:pt x="279406" y="1676400"/>
                </a:cubicBezTo>
                <a:cubicBezTo>
                  <a:pt x="130952" y="1687743"/>
                  <a:pt x="-16904" y="1522412"/>
                  <a:pt x="0" y="1396994"/>
                </a:cubicBezTo>
                <a:cubicBezTo>
                  <a:pt x="14071" y="1163154"/>
                  <a:pt x="25629" y="1080847"/>
                  <a:pt x="0" y="838200"/>
                </a:cubicBezTo>
                <a:cubicBezTo>
                  <a:pt x="-25629" y="595553"/>
                  <a:pt x="-18891" y="556414"/>
                  <a:pt x="0" y="279406"/>
                </a:cubicBezTo>
                <a:close/>
              </a:path>
              <a:path w="7118196" h="1676400" stroke="0" extrusionOk="0">
                <a:moveTo>
                  <a:pt x="0" y="279406"/>
                </a:moveTo>
                <a:cubicBezTo>
                  <a:pt x="12423" y="89460"/>
                  <a:pt x="112736" y="-16213"/>
                  <a:pt x="279406" y="0"/>
                </a:cubicBezTo>
                <a:cubicBezTo>
                  <a:pt x="494196" y="35623"/>
                  <a:pt x="685207" y="-12696"/>
                  <a:pt x="1000938" y="0"/>
                </a:cubicBezTo>
                <a:cubicBezTo>
                  <a:pt x="1316669" y="12696"/>
                  <a:pt x="1506420" y="18762"/>
                  <a:pt x="1656877" y="0"/>
                </a:cubicBezTo>
                <a:cubicBezTo>
                  <a:pt x="1807334" y="-18762"/>
                  <a:pt x="2281443" y="29237"/>
                  <a:pt x="2444003" y="0"/>
                </a:cubicBezTo>
                <a:cubicBezTo>
                  <a:pt x="2606563" y="-29237"/>
                  <a:pt x="3031747" y="-9974"/>
                  <a:pt x="3231129" y="0"/>
                </a:cubicBezTo>
                <a:cubicBezTo>
                  <a:pt x="3430511" y="9974"/>
                  <a:pt x="3580594" y="22921"/>
                  <a:pt x="3887067" y="0"/>
                </a:cubicBezTo>
                <a:cubicBezTo>
                  <a:pt x="4193540" y="-22921"/>
                  <a:pt x="4209460" y="20417"/>
                  <a:pt x="4477412" y="0"/>
                </a:cubicBezTo>
                <a:cubicBezTo>
                  <a:pt x="4745364" y="-20417"/>
                  <a:pt x="4852811" y="35627"/>
                  <a:pt x="5198944" y="0"/>
                </a:cubicBezTo>
                <a:cubicBezTo>
                  <a:pt x="5545077" y="-35627"/>
                  <a:pt x="5537126" y="-16501"/>
                  <a:pt x="5723695" y="0"/>
                </a:cubicBezTo>
                <a:cubicBezTo>
                  <a:pt x="5910264" y="16501"/>
                  <a:pt x="5987500" y="-12632"/>
                  <a:pt x="6248445" y="0"/>
                </a:cubicBezTo>
                <a:cubicBezTo>
                  <a:pt x="6509390" y="12632"/>
                  <a:pt x="6632404" y="17589"/>
                  <a:pt x="6838790" y="0"/>
                </a:cubicBezTo>
                <a:cubicBezTo>
                  <a:pt x="6972966" y="-4887"/>
                  <a:pt x="7122134" y="127710"/>
                  <a:pt x="7118196" y="279406"/>
                </a:cubicBezTo>
                <a:cubicBezTo>
                  <a:pt x="7113756" y="425262"/>
                  <a:pt x="7104825" y="672505"/>
                  <a:pt x="7118196" y="815848"/>
                </a:cubicBezTo>
                <a:cubicBezTo>
                  <a:pt x="7131567" y="959191"/>
                  <a:pt x="7113817" y="1123092"/>
                  <a:pt x="7118196" y="1396994"/>
                </a:cubicBezTo>
                <a:cubicBezTo>
                  <a:pt x="7108963" y="1570595"/>
                  <a:pt x="7020119" y="1699913"/>
                  <a:pt x="6838790" y="1676400"/>
                </a:cubicBezTo>
                <a:cubicBezTo>
                  <a:pt x="6569940" y="1686819"/>
                  <a:pt x="6484132" y="1678106"/>
                  <a:pt x="6182852" y="1676400"/>
                </a:cubicBezTo>
                <a:cubicBezTo>
                  <a:pt x="5881572" y="1674694"/>
                  <a:pt x="5749605" y="1685066"/>
                  <a:pt x="5526913" y="1676400"/>
                </a:cubicBezTo>
                <a:cubicBezTo>
                  <a:pt x="5304221" y="1667734"/>
                  <a:pt x="5246793" y="1663060"/>
                  <a:pt x="5067756" y="1676400"/>
                </a:cubicBezTo>
                <a:cubicBezTo>
                  <a:pt x="4888719" y="1689740"/>
                  <a:pt x="4578694" y="1648402"/>
                  <a:pt x="4346224" y="1676400"/>
                </a:cubicBezTo>
                <a:cubicBezTo>
                  <a:pt x="4113754" y="1704398"/>
                  <a:pt x="3925676" y="1689723"/>
                  <a:pt x="3690286" y="1676400"/>
                </a:cubicBezTo>
                <a:cubicBezTo>
                  <a:pt x="3454896" y="1663077"/>
                  <a:pt x="3061307" y="1704780"/>
                  <a:pt x="2903160" y="1676400"/>
                </a:cubicBezTo>
                <a:cubicBezTo>
                  <a:pt x="2745013" y="1648020"/>
                  <a:pt x="2313463" y="1678944"/>
                  <a:pt x="2116034" y="1676400"/>
                </a:cubicBezTo>
                <a:cubicBezTo>
                  <a:pt x="1918605" y="1673856"/>
                  <a:pt x="1778579" y="1691067"/>
                  <a:pt x="1525689" y="1676400"/>
                </a:cubicBezTo>
                <a:cubicBezTo>
                  <a:pt x="1272800" y="1661733"/>
                  <a:pt x="893786" y="1711050"/>
                  <a:pt x="279406" y="1676400"/>
                </a:cubicBezTo>
                <a:cubicBezTo>
                  <a:pt x="132183" y="1661290"/>
                  <a:pt x="14454" y="1560561"/>
                  <a:pt x="0" y="1396994"/>
                </a:cubicBezTo>
                <a:cubicBezTo>
                  <a:pt x="13504" y="1202592"/>
                  <a:pt x="-1451" y="973275"/>
                  <a:pt x="0" y="827024"/>
                </a:cubicBezTo>
                <a:cubicBezTo>
                  <a:pt x="1451" y="680773"/>
                  <a:pt x="-11486" y="520548"/>
                  <a:pt x="0" y="279406"/>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4050" dirty="0">
              <a:solidFill>
                <a:prstClr val="black"/>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F157DA7-1958-5F4D-26AC-A6136884CB82}"/>
              </a:ext>
            </a:extLst>
          </p:cNvPr>
          <p:cNvSpPr txBox="1"/>
          <p:nvPr/>
        </p:nvSpPr>
        <p:spPr>
          <a:xfrm>
            <a:off x="1927301" y="3152117"/>
            <a:ext cx="5334000" cy="1384995"/>
          </a:xfrm>
          <a:prstGeom prst="rect">
            <a:avLst/>
          </a:prstGeom>
          <a:noFill/>
        </p:spPr>
        <p:txBody>
          <a:bodyPr wrap="square" rtlCol="0">
            <a:spAutoFit/>
          </a:bodyPr>
          <a:lstStyle/>
          <a:p>
            <a:pPr algn="ctr" defTabSz="685800"/>
            <a:r>
              <a:rPr lang="vi-VN" sz="2800" b="1" dirty="0">
                <a:solidFill>
                  <a:prstClr val="black"/>
                </a:solidFill>
                <a:latin typeface="Arial" panose="020B0604020202020204" pitchFamily="34" charset="0"/>
              </a:rPr>
              <a:t>Đồ chơi trí tuệ, đồ chơi vận động, đồ chơi truyền thống và đồ chơi hiện đại,...</a:t>
            </a:r>
          </a:p>
        </p:txBody>
      </p:sp>
    </p:spTree>
    <p:extLst>
      <p:ext uri="{BB962C8B-B14F-4D97-AF65-F5344CB8AC3E}">
        <p14:creationId xmlns:p14="http://schemas.microsoft.com/office/powerpoint/2010/main" val="218026378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a16="http://schemas.microsoft.com/office/drawing/2014/main"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a16="http://schemas.microsoft.com/office/drawing/2014/main"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137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a16="http://schemas.microsoft.com/office/drawing/2014/main"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a16="http://schemas.microsoft.com/office/drawing/2014/main"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flipH="1">
            <a:off x="1511744" y="4048195"/>
            <a:ext cx="1132133" cy="608558"/>
          </a:xfrm>
          <a:prstGeom prst="rect">
            <a:avLst/>
          </a:prstGeom>
          <a:noFill/>
        </p:spPr>
      </p:pic>
      <p:pic>
        <p:nvPicPr>
          <p:cNvPr id="5" name="Picture 4">
            <a:extLst>
              <a:ext uri="{FF2B5EF4-FFF2-40B4-BE49-F238E27FC236}">
                <a16:creationId xmlns:a16="http://schemas.microsoft.com/office/drawing/2014/main" id="{9E4FEF1D-B0A8-BDFB-9EDC-4DBF8ADCCC4D}"/>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499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7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a16="http://schemas.microsoft.com/office/drawing/2014/main" id="{E24F107D-25B8-2E78-6A57-E11F8C786229}"/>
              </a:ext>
            </a:extLst>
          </p:cNvPr>
          <p:cNvSpPr/>
          <p:nvPr/>
        </p:nvSpPr>
        <p:spPr>
          <a:xfrm rot="-5400000">
            <a:off x="3951061" y="-2988583"/>
            <a:ext cx="1829647"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pic>
        <p:nvPicPr>
          <p:cNvPr id="20" name="Picture 19" descr="Icon&#10;&#10;Description automatically generated">
            <a:extLst>
              <a:ext uri="{FF2B5EF4-FFF2-40B4-BE49-F238E27FC236}">
                <a16:creationId xmlns:a16="http://schemas.microsoft.com/office/drawing/2014/main"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25114" y="0"/>
            <a:ext cx="1338943" cy="1338943"/>
          </a:xfrm>
          <a:prstGeom prst="rect">
            <a:avLst/>
          </a:prstGeom>
        </p:spPr>
      </p:pic>
      <p:sp>
        <p:nvSpPr>
          <p:cNvPr id="15" name="TextBox 14">
            <a:extLst>
              <a:ext uri="{FF2B5EF4-FFF2-40B4-BE49-F238E27FC236}">
                <a16:creationId xmlns:a16="http://schemas.microsoft.com/office/drawing/2014/main" id="{71F4A830-DD29-F4F3-F804-A38497D47D59}"/>
              </a:ext>
            </a:extLst>
          </p:cNvPr>
          <p:cNvSpPr txBox="1"/>
          <p:nvPr/>
        </p:nvSpPr>
        <p:spPr>
          <a:xfrm>
            <a:off x="568709" y="393389"/>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2</a:t>
            </a:r>
            <a:endParaRPr lang="vi-VN" sz="4500" b="1" dirty="0">
              <a:solidFill>
                <a:srgbClr val="FBAFC8"/>
              </a:solidFill>
              <a:latin typeface="Arial" panose="020B0604020202020204" pitchFamily="34" charset="0"/>
            </a:endParaRPr>
          </a:p>
        </p:txBody>
      </p:sp>
      <p:sp>
        <p:nvSpPr>
          <p:cNvPr id="11" name="TextBox 10">
            <a:extLst>
              <a:ext uri="{FF2B5EF4-FFF2-40B4-BE49-F238E27FC236}">
                <a16:creationId xmlns:a16="http://schemas.microsoft.com/office/drawing/2014/main" id="{F1051FEA-A73B-0D7C-C014-B9674AD5BCFA}"/>
              </a:ext>
            </a:extLst>
          </p:cNvPr>
          <p:cNvSpPr txBox="1"/>
          <p:nvPr/>
        </p:nvSpPr>
        <p:spPr>
          <a:xfrm>
            <a:off x="1063992" y="617183"/>
            <a:ext cx="7568358" cy="707886"/>
          </a:xfrm>
          <a:prstGeom prst="rect">
            <a:avLst/>
          </a:prstGeom>
          <a:noFill/>
        </p:spPr>
        <p:txBody>
          <a:bodyPr wrap="square" rtlCol="0">
            <a:spAutoFit/>
          </a:bodyPr>
          <a:lstStyle/>
          <a:p>
            <a:pPr lvl="0" algn="ctr" defTabSz="685800"/>
            <a:r>
              <a:rPr lang="vi-VN" sz="4000" dirty="0">
                <a:solidFill>
                  <a:srgbClr val="0432FF"/>
                </a:solidFill>
                <a:latin typeface="Arial" panose="020B0604020202020204" pitchFamily="34" charset="0"/>
              </a:rPr>
              <a:t>Nêu thông điệp 4Đ?</a:t>
            </a:r>
          </a:p>
        </p:txBody>
      </p:sp>
      <p:sp>
        <p:nvSpPr>
          <p:cNvPr id="17" name="Rectangle: Rounded Corners 16">
            <a:extLst>
              <a:ext uri="{FF2B5EF4-FFF2-40B4-BE49-F238E27FC236}">
                <a16:creationId xmlns:a16="http://schemas.microsoft.com/office/drawing/2014/main" id="{EB4FC7FB-9F69-AEE0-D5B5-A2FF18B9E17A}"/>
              </a:ext>
            </a:extLst>
          </p:cNvPr>
          <p:cNvSpPr/>
          <p:nvPr/>
        </p:nvSpPr>
        <p:spPr>
          <a:xfrm>
            <a:off x="1371600" y="2931235"/>
            <a:ext cx="6705600" cy="1552899"/>
          </a:xfrm>
          <a:custGeom>
            <a:avLst/>
            <a:gdLst>
              <a:gd name="connsiteX0" fmla="*/ 0 w 6705600"/>
              <a:gd name="connsiteY0" fmla="*/ 258822 h 1552899"/>
              <a:gd name="connsiteX1" fmla="*/ 258822 w 6705600"/>
              <a:gd name="connsiteY1" fmla="*/ 0 h 1552899"/>
              <a:gd name="connsiteX2" fmla="*/ 6446778 w 6705600"/>
              <a:gd name="connsiteY2" fmla="*/ 0 h 1552899"/>
              <a:gd name="connsiteX3" fmla="*/ 6705600 w 6705600"/>
              <a:gd name="connsiteY3" fmla="*/ 258822 h 1552899"/>
              <a:gd name="connsiteX4" fmla="*/ 6705600 w 6705600"/>
              <a:gd name="connsiteY4" fmla="*/ 1294077 h 1552899"/>
              <a:gd name="connsiteX5" fmla="*/ 6446778 w 6705600"/>
              <a:gd name="connsiteY5" fmla="*/ 1552899 h 1552899"/>
              <a:gd name="connsiteX6" fmla="*/ 258822 w 6705600"/>
              <a:gd name="connsiteY6" fmla="*/ 1552899 h 1552899"/>
              <a:gd name="connsiteX7" fmla="*/ 0 w 6705600"/>
              <a:gd name="connsiteY7" fmla="*/ 1294077 h 1552899"/>
              <a:gd name="connsiteX8" fmla="*/ 0 w 6705600"/>
              <a:gd name="connsiteY8" fmla="*/ 258822 h 155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1552899" fill="none" extrusionOk="0">
                <a:moveTo>
                  <a:pt x="0" y="258822"/>
                </a:moveTo>
                <a:cubicBezTo>
                  <a:pt x="-546" y="125608"/>
                  <a:pt x="116830" y="17120"/>
                  <a:pt x="258822" y="0"/>
                </a:cubicBezTo>
                <a:cubicBezTo>
                  <a:pt x="3348937" y="-123866"/>
                  <a:pt x="4335431" y="81108"/>
                  <a:pt x="6446778" y="0"/>
                </a:cubicBezTo>
                <a:cubicBezTo>
                  <a:pt x="6602291" y="-19314"/>
                  <a:pt x="6696341" y="116643"/>
                  <a:pt x="6705600" y="258822"/>
                </a:cubicBezTo>
                <a:cubicBezTo>
                  <a:pt x="6775243" y="422163"/>
                  <a:pt x="6770639" y="836591"/>
                  <a:pt x="6705600" y="1294077"/>
                </a:cubicBezTo>
                <a:cubicBezTo>
                  <a:pt x="6709063" y="1427825"/>
                  <a:pt x="6601285" y="1573878"/>
                  <a:pt x="6446778" y="1552899"/>
                </a:cubicBezTo>
                <a:cubicBezTo>
                  <a:pt x="5791514" y="1535044"/>
                  <a:pt x="3232609" y="1443555"/>
                  <a:pt x="258822" y="1552899"/>
                </a:cubicBezTo>
                <a:cubicBezTo>
                  <a:pt x="121142" y="1539779"/>
                  <a:pt x="5111" y="1446564"/>
                  <a:pt x="0" y="1294077"/>
                </a:cubicBezTo>
                <a:cubicBezTo>
                  <a:pt x="-87972" y="899504"/>
                  <a:pt x="-5575" y="771259"/>
                  <a:pt x="0" y="258822"/>
                </a:cubicBezTo>
                <a:close/>
              </a:path>
              <a:path w="6705600" h="1552899" stroke="0" extrusionOk="0">
                <a:moveTo>
                  <a:pt x="0" y="258822"/>
                </a:moveTo>
                <a:cubicBezTo>
                  <a:pt x="8657" y="116389"/>
                  <a:pt x="111577" y="8545"/>
                  <a:pt x="258822" y="0"/>
                </a:cubicBezTo>
                <a:cubicBezTo>
                  <a:pt x="3220139" y="96512"/>
                  <a:pt x="4326764" y="-165548"/>
                  <a:pt x="6446778" y="0"/>
                </a:cubicBezTo>
                <a:cubicBezTo>
                  <a:pt x="6609338" y="492"/>
                  <a:pt x="6732782" y="120318"/>
                  <a:pt x="6705600" y="258822"/>
                </a:cubicBezTo>
                <a:cubicBezTo>
                  <a:pt x="6756104" y="405501"/>
                  <a:pt x="6631467" y="1138689"/>
                  <a:pt x="6705600" y="1294077"/>
                </a:cubicBezTo>
                <a:cubicBezTo>
                  <a:pt x="6709368" y="1416763"/>
                  <a:pt x="6607714" y="1544753"/>
                  <a:pt x="6446778" y="1552899"/>
                </a:cubicBezTo>
                <a:cubicBezTo>
                  <a:pt x="3765062" y="1714611"/>
                  <a:pt x="3287780" y="1696521"/>
                  <a:pt x="258822" y="1552899"/>
                </a:cubicBezTo>
                <a:cubicBezTo>
                  <a:pt x="122127" y="1549600"/>
                  <a:pt x="21660" y="1427712"/>
                  <a:pt x="0" y="1294077"/>
                </a:cubicBezTo>
                <a:cubicBezTo>
                  <a:pt x="73707" y="1110041"/>
                  <a:pt x="28698" y="490589"/>
                  <a:pt x="0" y="25882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pPr>
            <a:endParaRPr lang="en-US" sz="2700" dirty="0">
              <a:solidFill>
                <a:srgbClr val="795C4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066DC29-1ED5-8037-BAC9-501A31DFF632}"/>
              </a:ext>
            </a:extLst>
          </p:cNvPr>
          <p:cNvSpPr txBox="1"/>
          <p:nvPr/>
        </p:nvSpPr>
        <p:spPr>
          <a:xfrm>
            <a:off x="2620999" y="3292187"/>
            <a:ext cx="4489769" cy="830997"/>
          </a:xfrm>
          <a:prstGeom prst="rect">
            <a:avLst/>
          </a:prstGeom>
          <a:noFill/>
        </p:spPr>
        <p:txBody>
          <a:bodyPr wrap="square" rtlCol="0">
            <a:spAutoFit/>
          </a:bodyPr>
          <a:lstStyle/>
          <a:p>
            <a:pPr algn="ctr" defTabSz="685800"/>
            <a:r>
              <a:rPr lang="en-US" sz="2400" b="1" dirty="0">
                <a:solidFill>
                  <a:prstClr val="black"/>
                </a:solidFill>
                <a:latin typeface="Arial" panose="020B0604020202020204" pitchFamily="34" charset="0"/>
              </a:rPr>
              <a:t>Đ</a:t>
            </a:r>
            <a:r>
              <a:rPr lang="vi-VN" sz="2400" b="1" dirty="0">
                <a:solidFill>
                  <a:prstClr val="black"/>
                </a:solidFill>
                <a:latin typeface="Arial" panose="020B0604020202020204" pitchFamily="34" charset="0"/>
              </a:rPr>
              <a:t>úng lúc, đúng chỗ, đúng thời lượng và đúng cách.</a:t>
            </a:r>
          </a:p>
        </p:txBody>
      </p:sp>
    </p:spTree>
    <p:extLst>
      <p:ext uri="{BB962C8B-B14F-4D97-AF65-F5344CB8AC3E}">
        <p14:creationId xmlns:p14="http://schemas.microsoft.com/office/powerpoint/2010/main" val="3039720726"/>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14:presetBounceEnd="74000">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14:bounceEnd="74000">
                                          <p:cBhvr additive="base">
                                            <p:cTn id="25" dur="500" fill="hold"/>
                                            <p:tgtEl>
                                              <p:spTgt spid="11"/>
                                            </p:tgtEl>
                                            <p:attrNameLst>
                                              <p:attrName>ppt_x</p:attrName>
                                            </p:attrNameLst>
                                          </p:cBhvr>
                                          <p:tavLst>
                                            <p:tav tm="0">
                                              <p:val>
                                                <p:strVal val="#ppt_x"/>
                                              </p:val>
                                            </p:tav>
                                            <p:tav tm="100000">
                                              <p:val>
                                                <p:strVal val="#ppt_x"/>
                                              </p:val>
                                            </p:tav>
                                          </p:tavLst>
                                        </p:anim>
                                        <p:anim calcmode="lin" valueType="num" p14:bounceEnd="74000">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14:presetBounceEnd="80000">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14:bounceEnd="80000">
                                          <p:cBhvr additive="base">
                                            <p:cTn id="37" dur="50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a16="http://schemas.microsoft.com/office/drawing/2014/main"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a16="http://schemas.microsoft.com/office/drawing/2014/main"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31777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365</TotalTime>
  <Words>318</Words>
  <Application>Microsoft Office PowerPoint</Application>
  <PresentationFormat>On-screen Show (16:9)</PresentationFormat>
  <Paragraphs>38</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#9Slide05 SVNClementine</vt:lpstr>
      <vt:lpstr>Arial</vt:lpstr>
      <vt:lpstr>Brush Script MT</vt:lpstr>
      <vt:lpstr>Calibri</vt:lpstr>
      <vt:lpstr>SVN-Poky's</vt:lpstr>
      <vt:lpstr>Times New Roman</vt:lpstr>
      <vt:lpstr>UTM Cookies</vt:lpstr>
      <vt:lpstr>Office Theme</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Hoa Le Thi</cp:lastModifiedBy>
  <cp:revision>12</cp:revision>
  <dcterms:created xsi:type="dcterms:W3CDTF">2022-06-30T12:44:46Z</dcterms:created>
  <dcterms:modified xsi:type="dcterms:W3CDTF">2025-05-01T12:47:04Z</dcterms:modified>
</cp:coreProperties>
</file>