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x-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 id="2147483714" r:id="rId5"/>
  </p:sldMasterIdLst>
  <p:notesMasterIdLst>
    <p:notesMasterId r:id="rId39"/>
  </p:notesMasterIdLst>
  <p:sldIdLst>
    <p:sldId id="4152" r:id="rId6"/>
    <p:sldId id="4222" r:id="rId7"/>
    <p:sldId id="4223" r:id="rId8"/>
    <p:sldId id="4224" r:id="rId9"/>
    <p:sldId id="4225" r:id="rId10"/>
    <p:sldId id="4226" r:id="rId11"/>
    <p:sldId id="4227" r:id="rId12"/>
    <p:sldId id="4246" r:id="rId13"/>
    <p:sldId id="4153" r:id="rId14"/>
    <p:sldId id="4208" r:id="rId15"/>
    <p:sldId id="4247" r:id="rId16"/>
    <p:sldId id="4248" r:id="rId17"/>
    <p:sldId id="4209" r:id="rId18"/>
    <p:sldId id="4228" r:id="rId19"/>
    <p:sldId id="4229" r:id="rId20"/>
    <p:sldId id="4230" r:id="rId21"/>
    <p:sldId id="4216" r:id="rId22"/>
    <p:sldId id="4217" r:id="rId23"/>
    <p:sldId id="4231" r:id="rId24"/>
    <p:sldId id="4232" r:id="rId25"/>
    <p:sldId id="4233" r:id="rId26"/>
    <p:sldId id="4234" r:id="rId27"/>
    <p:sldId id="4235" r:id="rId28"/>
    <p:sldId id="4236" r:id="rId29"/>
    <p:sldId id="4237" r:id="rId30"/>
    <p:sldId id="4238" r:id="rId31"/>
    <p:sldId id="4239" r:id="rId32"/>
    <p:sldId id="4240" r:id="rId33"/>
    <p:sldId id="4241" r:id="rId34"/>
    <p:sldId id="4243" r:id="rId35"/>
    <p:sldId id="4242" r:id="rId36"/>
    <p:sldId id="4244" r:id="rId37"/>
    <p:sldId id="4245" r:id="rId38"/>
  </p:sldIdLst>
  <p:sldSz cx="12192000" cy="6858000"/>
  <p:notesSz cx="6858000" cy="9144000"/>
  <p:embeddedFontLst>
    <p:embeddedFont>
      <p:font typeface="Arial Black" panose="020B0A04020102020204" pitchFamily="34" charset="0"/>
      <p:bold r:id="rId40"/>
    </p:embeddedFont>
    <p:embeddedFont>
      <p:font typeface="Bookman Old Style" panose="02050604050505020204"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Roboto" panose="02000000000000000000" pitchFamily="2" charset="0"/>
      <p:regular r:id="rId51"/>
      <p:bold r:id="rId52"/>
      <p:italic r:id="rId53"/>
      <p:boldItalic r:id="rId54"/>
    </p:embeddedFont>
    <p:embeddedFont>
      <p:font typeface="Roboto Black" panose="02000000000000000000" pitchFamily="2" charset="0"/>
      <p:regular r:id="rId55"/>
      <p:bold r:id="rId56"/>
      <p:boldItalic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0EB"/>
    <a:srgbClr val="F5CC1A"/>
    <a:srgbClr val="71BDC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47" autoAdjust="0"/>
    <p:restoredTop sz="87424" autoAdjust="0"/>
  </p:normalViewPr>
  <p:slideViewPr>
    <p:cSldViewPr snapToGrid="0">
      <p:cViewPr varScale="1">
        <p:scale>
          <a:sx n="100" d="100"/>
          <a:sy n="100" d="100"/>
        </p:scale>
        <p:origin x="192" y="7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96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2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yêu </a:t>
            </a:r>
            <a:r>
              <a:rPr lang="vi-VN" dirty="0"/>
              <a:t>cầu học phân công chuẩn </a:t>
            </a:r>
            <a:r>
              <a:rPr lang="vi-VN"/>
              <a:t>bị </a:t>
            </a:r>
            <a:r>
              <a:rPr lang="en-US"/>
              <a:t>dụng cụ và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lịch</a:t>
            </a:r>
            <a:r>
              <a:rPr lang="en-US" baseline="0"/>
              <a:t> để bàn tiện 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nhóm làm mấy tờ lịch, làm lịch tháng nào, có bao nhiêu ngày, trên tờ lịch kẻ bảng bao nhiêu dòng, bao nhiêu cột?</a:t>
            </a:r>
          </a:p>
          <a:p>
            <a:r>
              <a:rPr lang="en-US" b="0" i="0">
                <a:solidFill>
                  <a:srgbClr val="081C36"/>
                </a:solidFill>
                <a:effectLst/>
                <a:latin typeface="SegoeuiPc"/>
              </a:rPr>
              <a:t>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63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1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dán</a:t>
            </a:r>
            <a:r>
              <a:rPr lang="en-US" baseline="0">
                <a:latin typeface="Times New Roman" panose="02020603050405020304" pitchFamily="18" charset="0"/>
                <a:cs typeface="Times New Roman" panose="02020603050405020304" pitchFamily="18" charset="0"/>
              </a:rPr>
              <a:t> các tờ giấy màu lại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a:t>
            </a:r>
            <a:r>
              <a:rPr lang="en-US" baseline="0">
                <a:latin typeface="Times New Roman" panose="02020603050405020304" pitchFamily="18" charset="0"/>
                <a:cs typeface="Times New Roman" panose="02020603050405020304" pitchFamily="18" charset="0"/>
              </a:rPr>
              <a:t> Kẻ bảng gồm 7 hàng, 7 cột trên tờ giấy A4, viết các thứ từ thứ 2 đến chủ nhật; viết các ngày bắt đầu từ số 1, tùy chọn tháng mà ngày kết thúc có thể là 28-31</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trang trí tùy thích bằng cách tô màu, vẽ hình, dán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dán</a:t>
            </a:r>
            <a:r>
              <a:rPr lang="en-US" baseline="0">
                <a:latin typeface="Times New Roman" panose="02020603050405020304" pitchFamily="18" charset="0"/>
                <a:cs typeface="Times New Roman" panose="02020603050405020304" pitchFamily="18" charset="0"/>
              </a:rPr>
              <a:t> tờ lịch vào khung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12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tờ</a:t>
            </a:r>
            <a:r>
              <a:rPr lang="en-US" baseline="0">
                <a:latin typeface="Times New Roman" panose="02020603050405020304" pitchFamily="18" charset="0"/>
                <a:cs typeface="Times New Roman" panose="02020603050405020304" pitchFamily="18" charset="0"/>
              </a:rPr>
              <a:t> lịch vừa tạo để trả lời các câu 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5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620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450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này tùy vào từng lớp GV điền đáp án vào. Bên trái là đáp án sai, bên phải là đáp án đúng.</a:t>
            </a:r>
          </a:p>
          <a:p>
            <a:r>
              <a:rPr lang="en-US"/>
              <a:t>GV đặt</a:t>
            </a:r>
            <a:r>
              <a:rPr lang="en-US" baseline="0"/>
              <a:t> vấn đề: </a:t>
            </a:r>
            <a:r>
              <a:rPr lang="vi-VN"/>
              <a:t>Tháng này lớp mình có ... bạn sinh nhật, các em có nhớ các bạn sinh nhật vào những ngày nào không? Để ghi lại những ngày sinh nhật của các bạn, của người thân và những ngày lễ, ngày có ý nghĩa chúng ta cần có 1 quyển lịch. Các nhóm hãy cùng làm lịch để bàn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57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xem làm lịch bàn như thế nào, có thể làm được không, lịch bàn có đặc điểm gì, khi làm cần chú ý điều gì</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 mỗi tháng có số ngày nhất định, em hãy cho biết số lượng ngày trong mỗi tháng. Nhóm HS lựa chọn tháng nối với ngày. </a:t>
            </a:r>
          </a:p>
          <a:p>
            <a:r>
              <a:rPr lang="en-US" baseline="0"/>
              <a:t>GV bấm vào tháng đó, nếu nối đến đúng số ngày vừa chọn thì nhóm HS được cộng 1 điểm, nếu sai bị trừ 1 điểm. </a:t>
            </a:r>
          </a:p>
          <a:p>
            <a:r>
              <a:rPr lang="en-US"/>
              <a:t>HS</a:t>
            </a:r>
            <a:r>
              <a:rPr lang="en-US" baseline="0"/>
              <a:t> làm phiếu bài tập và chơi trò chơi trên để xem kết quả phiếu bài tập làm đúng chưa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42690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44510"/>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21176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45618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776538"/>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41162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739477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62856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41172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85688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67726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262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4.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18" Type="http://schemas.openxmlformats.org/officeDocument/2006/relationships/image" Target="../media/image1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488594" y="570494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3873" y="2464584"/>
            <a:ext cx="6106710"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8" name="Rectangle 7"/>
          <p:cNvSpPr/>
          <p:nvPr/>
        </p:nvSpPr>
        <p:spPr>
          <a:xfrm>
            <a:off x="5860026" y="0"/>
            <a:ext cx="6331974" cy="6868160"/>
          </a:xfrm>
          <a:custGeom>
            <a:avLst/>
            <a:gdLst>
              <a:gd name="connsiteX0" fmla="*/ 0 w 6167120"/>
              <a:gd name="connsiteY0" fmla="*/ 0 h 6858000"/>
              <a:gd name="connsiteX1" fmla="*/ 6167120 w 6167120"/>
              <a:gd name="connsiteY1" fmla="*/ 0 h 6858000"/>
              <a:gd name="connsiteX2" fmla="*/ 6167120 w 6167120"/>
              <a:gd name="connsiteY2" fmla="*/ 6858000 h 6858000"/>
              <a:gd name="connsiteX3" fmla="*/ 0 w 6167120"/>
              <a:gd name="connsiteY3" fmla="*/ 6858000 h 6858000"/>
              <a:gd name="connsiteX4" fmla="*/ 0 w 6167120"/>
              <a:gd name="connsiteY4" fmla="*/ 0 h 6858000"/>
              <a:gd name="connsiteX0" fmla="*/ 1066800 w 6167120"/>
              <a:gd name="connsiteY0" fmla="*/ 0 h 6868160"/>
              <a:gd name="connsiteX1" fmla="*/ 6167120 w 6167120"/>
              <a:gd name="connsiteY1" fmla="*/ 10160 h 6868160"/>
              <a:gd name="connsiteX2" fmla="*/ 6167120 w 6167120"/>
              <a:gd name="connsiteY2" fmla="*/ 6868160 h 6868160"/>
              <a:gd name="connsiteX3" fmla="*/ 0 w 6167120"/>
              <a:gd name="connsiteY3" fmla="*/ 6868160 h 6868160"/>
              <a:gd name="connsiteX4" fmla="*/ 1066800 w 616712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20" h="6868160">
                <a:moveTo>
                  <a:pt x="1066800" y="0"/>
                </a:moveTo>
                <a:lnTo>
                  <a:pt x="6167120" y="10160"/>
                </a:lnTo>
                <a:lnTo>
                  <a:pt x="6167120" y="6868160"/>
                </a:lnTo>
                <a:lnTo>
                  <a:pt x="0" y="6868160"/>
                </a:lnTo>
                <a:lnTo>
                  <a:pt x="106680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631761" y="2551910"/>
            <a:ext cx="3924104" cy="214113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1047 w 11950"/>
              <a:gd name="connsiteY0" fmla="*/ 1000 h 10000"/>
              <a:gd name="connsiteX1" fmla="*/ 3547 w 11950"/>
              <a:gd name="connsiteY1" fmla="*/ 2000 h 10000"/>
              <a:gd name="connsiteX2" fmla="*/ 6047 w 11950"/>
              <a:gd name="connsiteY2" fmla="*/ 1000 h 10000"/>
              <a:gd name="connsiteX3" fmla="*/ 8547 w 11950"/>
              <a:gd name="connsiteY3" fmla="*/ 0 h 10000"/>
              <a:gd name="connsiteX4" fmla="*/ 11047 w 11950"/>
              <a:gd name="connsiteY4" fmla="*/ 1000 h 10000"/>
              <a:gd name="connsiteX5" fmla="*/ 11047 w 11950"/>
              <a:gd name="connsiteY5" fmla="*/ 9000 h 10000"/>
              <a:gd name="connsiteX6" fmla="*/ 8547 w 11950"/>
              <a:gd name="connsiteY6" fmla="*/ 8000 h 10000"/>
              <a:gd name="connsiteX7" fmla="*/ 6047 w 11950"/>
              <a:gd name="connsiteY7" fmla="*/ 9000 h 10000"/>
              <a:gd name="connsiteX8" fmla="*/ 3547 w 11950"/>
              <a:gd name="connsiteY8" fmla="*/ 10000 h 10000"/>
              <a:gd name="connsiteX9" fmla="*/ 1047 w 11950"/>
              <a:gd name="connsiteY9" fmla="*/ 9000 h 10000"/>
              <a:gd name="connsiteX10" fmla="*/ 1047 w 11950"/>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2426"/>
              <a:gd name="connsiteY0" fmla="*/ 1000 h 10224"/>
              <a:gd name="connsiteX1" fmla="*/ 3590 w 12426"/>
              <a:gd name="connsiteY1" fmla="*/ 2000 h 10224"/>
              <a:gd name="connsiteX2" fmla="*/ 6090 w 12426"/>
              <a:gd name="connsiteY2" fmla="*/ 1000 h 10224"/>
              <a:gd name="connsiteX3" fmla="*/ 8590 w 12426"/>
              <a:gd name="connsiteY3" fmla="*/ 0 h 10224"/>
              <a:gd name="connsiteX4" fmla="*/ 11090 w 12426"/>
              <a:gd name="connsiteY4" fmla="*/ 1000 h 10224"/>
              <a:gd name="connsiteX5" fmla="*/ 12233 w 12426"/>
              <a:gd name="connsiteY5" fmla="*/ 10179 h 10224"/>
              <a:gd name="connsiteX6" fmla="*/ 8590 w 12426"/>
              <a:gd name="connsiteY6" fmla="*/ 8000 h 10224"/>
              <a:gd name="connsiteX7" fmla="*/ 6090 w 12426"/>
              <a:gd name="connsiteY7" fmla="*/ 9000 h 10224"/>
              <a:gd name="connsiteX8" fmla="*/ 3590 w 12426"/>
              <a:gd name="connsiteY8" fmla="*/ 10000 h 10224"/>
              <a:gd name="connsiteX9" fmla="*/ 1090 w 12426"/>
              <a:gd name="connsiteY9" fmla="*/ 9000 h 10224"/>
              <a:gd name="connsiteX10" fmla="*/ 1090 w 12426"/>
              <a:gd name="connsiteY10" fmla="*/ 1000 h 10224"/>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122 w 12647"/>
              <a:gd name="connsiteY7" fmla="*/ 9189 h 10130"/>
              <a:gd name="connsiteX8" fmla="*/ 3590 w 12647"/>
              <a:gd name="connsiteY8" fmla="*/ 10000 h 10130"/>
              <a:gd name="connsiteX9" fmla="*/ 1090 w 12647"/>
              <a:gd name="connsiteY9" fmla="*/ 9000 h 10130"/>
              <a:gd name="connsiteX10" fmla="*/ 1090 w 12647"/>
              <a:gd name="connsiteY10" fmla="*/ 1000 h 10130"/>
              <a:gd name="connsiteX0" fmla="*/ 1090 w 12658"/>
              <a:gd name="connsiteY0" fmla="*/ 1000 h 10181"/>
              <a:gd name="connsiteX1" fmla="*/ 3590 w 12658"/>
              <a:gd name="connsiteY1" fmla="*/ 2000 h 10181"/>
              <a:gd name="connsiteX2" fmla="*/ 6090 w 12658"/>
              <a:gd name="connsiteY2" fmla="*/ 1000 h 10181"/>
              <a:gd name="connsiteX3" fmla="*/ 8590 w 12658"/>
              <a:gd name="connsiteY3" fmla="*/ 0 h 10181"/>
              <a:gd name="connsiteX4" fmla="*/ 11090 w 12658"/>
              <a:gd name="connsiteY4" fmla="*/ 1000 h 10181"/>
              <a:gd name="connsiteX5" fmla="*/ 12582 w 12658"/>
              <a:gd name="connsiteY5" fmla="*/ 10085 h 10181"/>
              <a:gd name="connsiteX6" fmla="*/ 10939 w 12658"/>
              <a:gd name="connsiteY6" fmla="*/ 5972 h 10181"/>
              <a:gd name="connsiteX7" fmla="*/ 6122 w 12658"/>
              <a:gd name="connsiteY7" fmla="*/ 9189 h 10181"/>
              <a:gd name="connsiteX8" fmla="*/ 3590 w 12658"/>
              <a:gd name="connsiteY8" fmla="*/ 10000 h 10181"/>
              <a:gd name="connsiteX9" fmla="*/ 1090 w 12658"/>
              <a:gd name="connsiteY9" fmla="*/ 9000 h 10181"/>
              <a:gd name="connsiteX10" fmla="*/ 1090 w 12658"/>
              <a:gd name="connsiteY10" fmla="*/ 1000 h 10181"/>
              <a:gd name="connsiteX0" fmla="*/ 1090 w 12733"/>
              <a:gd name="connsiteY0" fmla="*/ 1000 h 10202"/>
              <a:gd name="connsiteX1" fmla="*/ 3590 w 12733"/>
              <a:gd name="connsiteY1" fmla="*/ 2000 h 10202"/>
              <a:gd name="connsiteX2" fmla="*/ 6090 w 12733"/>
              <a:gd name="connsiteY2" fmla="*/ 1000 h 10202"/>
              <a:gd name="connsiteX3" fmla="*/ 8590 w 12733"/>
              <a:gd name="connsiteY3" fmla="*/ 0 h 10202"/>
              <a:gd name="connsiteX4" fmla="*/ 11090 w 12733"/>
              <a:gd name="connsiteY4" fmla="*/ 1000 h 10202"/>
              <a:gd name="connsiteX5" fmla="*/ 12582 w 12733"/>
              <a:gd name="connsiteY5" fmla="*/ 10085 h 10202"/>
              <a:gd name="connsiteX6" fmla="*/ 9923 w 12733"/>
              <a:gd name="connsiteY6" fmla="*/ 6349 h 10202"/>
              <a:gd name="connsiteX7" fmla="*/ 6122 w 12733"/>
              <a:gd name="connsiteY7" fmla="*/ 9189 h 10202"/>
              <a:gd name="connsiteX8" fmla="*/ 3590 w 12733"/>
              <a:gd name="connsiteY8" fmla="*/ 10000 h 10202"/>
              <a:gd name="connsiteX9" fmla="*/ 1090 w 12733"/>
              <a:gd name="connsiteY9" fmla="*/ 9000 h 10202"/>
              <a:gd name="connsiteX10" fmla="*/ 1090 w 12733"/>
              <a:gd name="connsiteY10" fmla="*/ 1000 h 10202"/>
              <a:gd name="connsiteX0" fmla="*/ 1090 w 12707"/>
              <a:gd name="connsiteY0" fmla="*/ 1000 h 10259"/>
              <a:gd name="connsiteX1" fmla="*/ 3590 w 12707"/>
              <a:gd name="connsiteY1" fmla="*/ 2000 h 10259"/>
              <a:gd name="connsiteX2" fmla="*/ 6090 w 12707"/>
              <a:gd name="connsiteY2" fmla="*/ 1000 h 10259"/>
              <a:gd name="connsiteX3" fmla="*/ 8590 w 12707"/>
              <a:gd name="connsiteY3" fmla="*/ 0 h 10259"/>
              <a:gd name="connsiteX4" fmla="*/ 11090 w 12707"/>
              <a:gd name="connsiteY4" fmla="*/ 1000 h 10259"/>
              <a:gd name="connsiteX5" fmla="*/ 12582 w 12707"/>
              <a:gd name="connsiteY5" fmla="*/ 10085 h 10259"/>
              <a:gd name="connsiteX6" fmla="*/ 10272 w 12707"/>
              <a:gd name="connsiteY6" fmla="*/ 7151 h 10259"/>
              <a:gd name="connsiteX7" fmla="*/ 6122 w 12707"/>
              <a:gd name="connsiteY7" fmla="*/ 9189 h 10259"/>
              <a:gd name="connsiteX8" fmla="*/ 3590 w 12707"/>
              <a:gd name="connsiteY8" fmla="*/ 10000 h 10259"/>
              <a:gd name="connsiteX9" fmla="*/ 1090 w 12707"/>
              <a:gd name="connsiteY9" fmla="*/ 9000 h 10259"/>
              <a:gd name="connsiteX10" fmla="*/ 1090 w 12707"/>
              <a:gd name="connsiteY10" fmla="*/ 1000 h 10259"/>
              <a:gd name="connsiteX0" fmla="*/ 1090 w 12670"/>
              <a:gd name="connsiteY0" fmla="*/ 1000 h 10272"/>
              <a:gd name="connsiteX1" fmla="*/ 3590 w 12670"/>
              <a:gd name="connsiteY1" fmla="*/ 2000 h 10272"/>
              <a:gd name="connsiteX2" fmla="*/ 6090 w 12670"/>
              <a:gd name="connsiteY2" fmla="*/ 1000 h 10272"/>
              <a:gd name="connsiteX3" fmla="*/ 8590 w 12670"/>
              <a:gd name="connsiteY3" fmla="*/ 0 h 10272"/>
              <a:gd name="connsiteX4" fmla="*/ 11090 w 12670"/>
              <a:gd name="connsiteY4" fmla="*/ 1000 h 10272"/>
              <a:gd name="connsiteX5" fmla="*/ 12582 w 12670"/>
              <a:gd name="connsiteY5" fmla="*/ 10085 h 10272"/>
              <a:gd name="connsiteX6" fmla="*/ 10780 w 12670"/>
              <a:gd name="connsiteY6" fmla="*/ 7293 h 10272"/>
              <a:gd name="connsiteX7" fmla="*/ 6122 w 12670"/>
              <a:gd name="connsiteY7" fmla="*/ 9189 h 10272"/>
              <a:gd name="connsiteX8" fmla="*/ 3590 w 12670"/>
              <a:gd name="connsiteY8" fmla="*/ 10000 h 10272"/>
              <a:gd name="connsiteX9" fmla="*/ 1090 w 12670"/>
              <a:gd name="connsiteY9" fmla="*/ 9000 h 10272"/>
              <a:gd name="connsiteX10" fmla="*/ 1090 w 12670"/>
              <a:gd name="connsiteY10" fmla="*/ 1000 h 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0" h="10272">
                <a:moveTo>
                  <a:pt x="1090" y="1000"/>
                </a:moveTo>
                <a:cubicBezTo>
                  <a:pt x="2296" y="597"/>
                  <a:pt x="2114" y="2141"/>
                  <a:pt x="3590" y="2000"/>
                </a:cubicBezTo>
                <a:cubicBezTo>
                  <a:pt x="5066" y="1859"/>
                  <a:pt x="6090" y="1552"/>
                  <a:pt x="6090" y="1000"/>
                </a:cubicBezTo>
                <a:cubicBezTo>
                  <a:pt x="6090" y="448"/>
                  <a:pt x="7209" y="0"/>
                  <a:pt x="8590" y="0"/>
                </a:cubicBezTo>
                <a:cubicBezTo>
                  <a:pt x="9971" y="0"/>
                  <a:pt x="11090" y="448"/>
                  <a:pt x="11090" y="1000"/>
                </a:cubicBezTo>
                <a:cubicBezTo>
                  <a:pt x="13122" y="6120"/>
                  <a:pt x="12634" y="9036"/>
                  <a:pt x="12582" y="10085"/>
                </a:cubicBezTo>
                <a:cubicBezTo>
                  <a:pt x="12530" y="11134"/>
                  <a:pt x="11857" y="7442"/>
                  <a:pt x="10780" y="7293"/>
                </a:cubicBezTo>
                <a:cubicBezTo>
                  <a:pt x="9703" y="7144"/>
                  <a:pt x="7320" y="8738"/>
                  <a:pt x="6122" y="9189"/>
                </a:cubicBezTo>
                <a:cubicBezTo>
                  <a:pt x="4924" y="9640"/>
                  <a:pt x="4971" y="10000"/>
                  <a:pt x="3590" y="10000"/>
                </a:cubicBezTo>
                <a:cubicBezTo>
                  <a:pt x="2209" y="10000"/>
                  <a:pt x="1090" y="9552"/>
                  <a:pt x="1090" y="9000"/>
                </a:cubicBezTo>
                <a:cubicBezTo>
                  <a:pt x="-593" y="5107"/>
                  <a:pt x="-116" y="1403"/>
                  <a:pt x="1090" y="1000"/>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921114" y="3022312"/>
            <a:ext cx="3019326"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nghĩ cách giúp hai bạn làm lịch để bàn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93" y="2358253"/>
            <a:ext cx="3353826" cy="3177309"/>
          </a:xfrm>
          <a:prstGeom prst="rect">
            <a:avLst/>
          </a:prstGeom>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3D58D-905F-75AB-58F9-9B5D803AF7C8}"/>
              </a:ext>
            </a:extLst>
          </p:cNvPr>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noProof="0">
                <a:solidFill>
                  <a:srgbClr val="002060"/>
                </a:solidFill>
                <a:latin typeface="Roboto" panose="02000000000000000000" pitchFamily="2" charset="0"/>
                <a:ea typeface="Roboto" panose="02000000000000000000" pitchFamily="2" charset="0"/>
              </a:rPr>
              <a:t>NHIỆM VỤ</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Speech Bubble: Rectangle with Corners Rounded 7">
            <a:extLst>
              <a:ext uri="{FF2B5EF4-FFF2-40B4-BE49-F238E27FC236}">
                <a16:creationId xmlns:a16="http://schemas.microsoft.com/office/drawing/2014/main" id="{EEB62C95-8A01-6CD1-A74B-6B092E95E6E9}"/>
              </a:ext>
            </a:extLst>
          </p:cNvPr>
          <p:cNvSpPr/>
          <p:nvPr/>
        </p:nvSpPr>
        <p:spPr>
          <a:xfrm flipH="1">
            <a:off x="1705581" y="2953152"/>
            <a:ext cx="4390417" cy="2202508"/>
          </a:xfrm>
          <a:prstGeom prst="wedgeRoundRectCallout">
            <a:avLst>
              <a:gd name="adj1" fmla="val 66670"/>
              <a:gd name="adj2" fmla="val 48050"/>
              <a:gd name="adj3" fmla="val 16667"/>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F19D6D-7B96-ACC8-87F4-2FC3D95EDE17}"/>
              </a:ext>
            </a:extLst>
          </p:cNvPr>
          <p:cNvSpPr txBox="1"/>
          <p:nvPr/>
        </p:nvSpPr>
        <p:spPr>
          <a:xfrm flipH="1">
            <a:off x="1943576" y="3269576"/>
            <a:ext cx="3819727"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húng ta cùng nhau làm sản phẩm Lịch để bàn tiện ích để giúp ta đánh dấu những ngày đặc biệt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CFA30AF2-5E2E-95F6-7940-5F311103D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6290" y="4138312"/>
            <a:ext cx="2089866" cy="2719688"/>
          </a:xfrm>
          <a:prstGeom prst="rect">
            <a:avLst/>
          </a:prstGeom>
        </p:spPr>
      </p:pic>
      <p:sp>
        <p:nvSpPr>
          <p:cNvPr id="12" name="Flowchart: Document 11">
            <a:extLst>
              <a:ext uri="{FF2B5EF4-FFF2-40B4-BE49-F238E27FC236}">
                <a16:creationId xmlns:a16="http://schemas.microsoft.com/office/drawing/2014/main" id="{C51F5FD0-3B85-7F8A-EF9E-731EBA3ADC97}"/>
              </a:ext>
            </a:extLst>
          </p:cNvPr>
          <p:cNvSpPr/>
          <p:nvPr/>
        </p:nvSpPr>
        <p:spPr>
          <a:xfrm rot="10800000">
            <a:off x="6877791" y="2508539"/>
            <a:ext cx="4952258" cy="2647120"/>
          </a:xfrm>
          <a:prstGeom prst="flowChartDocument">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CA469E-0037-2C17-72A9-544E86C67272}"/>
              </a:ext>
            </a:extLst>
          </p:cNvPr>
          <p:cNvSpPr txBox="1"/>
          <p:nvPr/>
        </p:nvSpPr>
        <p:spPr>
          <a:xfrm>
            <a:off x="7046041" y="3146465"/>
            <a:ext cx="4615757" cy="1815882"/>
          </a:xfrm>
          <a:prstGeom prst="rect">
            <a:avLst/>
          </a:prstGeom>
          <a:noFill/>
        </p:spPr>
        <p:txBody>
          <a:bodyPr wrap="square" rtlCol="0">
            <a:spAutoFit/>
          </a:bodyPr>
          <a:lstStyle/>
          <a:p>
            <a:pPr algn="just">
              <a:lnSpc>
                <a:spcPct val="120000"/>
              </a:lnSpc>
            </a:pPr>
            <a:r>
              <a:rPr lang="en-US" sz="2000" b="1">
                <a:effectLst/>
                <a:latin typeface="Roboto" panose="02000000000000000000" pitchFamily="2" charset="0"/>
                <a:ea typeface="Roboto" panose="02000000000000000000" pitchFamily="2" charset="0"/>
                <a:cs typeface="Roboto" panose="02000000000000000000" pitchFamily="2" charset="0"/>
              </a:rPr>
              <a:t>Sản phẩm đảm bảo các yêu cầu sau:</a:t>
            </a:r>
          </a:p>
          <a:p>
            <a:pPr algn="just">
              <a:lnSpc>
                <a:spcPct val="120000"/>
              </a:lnSpc>
            </a:pPr>
            <a:r>
              <a:rPr lang="en-US" sz="2000">
                <a:effectLst/>
                <a:latin typeface="Roboto" panose="02000000000000000000" pitchFamily="2" charset="0"/>
                <a:ea typeface="Roboto" panose="02000000000000000000" pitchFamily="2" charset="0"/>
                <a:cs typeface="Roboto" panose="02000000000000000000" pitchFamily="2" charset="0"/>
              </a:rPr>
              <a:t>+ Ghi rõ tên tháng và thể hiện đúng số ngày trong tháng.</a:t>
            </a:r>
          </a:p>
          <a:p>
            <a:r>
              <a:rPr lang="en-US" sz="2000" kern="0">
                <a:effectLst/>
                <a:latin typeface="Roboto" panose="02000000000000000000" pitchFamily="2" charset="0"/>
                <a:ea typeface="Roboto" panose="02000000000000000000" pitchFamily="2" charset="0"/>
                <a:cs typeface="Roboto" panose="02000000000000000000" pitchFamily="2" charset="0"/>
              </a:rPr>
              <a:t>+ Trang trí sáng tạo, đảm bảo tính thẩm mĩ, sử dụng được nhiều lần.</a:t>
            </a:r>
            <a:endParaRPr lang="en-US" sz="20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8370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72B350-5EA8-FEA7-43C0-B2350966B24A}"/>
              </a:ext>
            </a:extLst>
          </p:cNvPr>
          <p:cNvSpPr txBox="1"/>
          <p:nvPr/>
        </p:nvSpPr>
        <p:spPr>
          <a:xfrm>
            <a:off x="3030691" y="2362383"/>
            <a:ext cx="66386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1</a:t>
            </a:r>
          </a:p>
        </p:txBody>
      </p:sp>
    </p:spTree>
    <p:extLst>
      <p:ext uri="{BB962C8B-B14F-4D97-AF65-F5344CB8AC3E}">
        <p14:creationId xmlns:p14="http://schemas.microsoft.com/office/powerpoint/2010/main" val="1874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0643" y="299707"/>
            <a:ext cx="91617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CHỌN CÁC THÁNG TƯƠNG ỨNG VỚI SỐ NGÀY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2" y="-22542"/>
            <a:ext cx="2029820" cy="1484555"/>
          </a:xfrm>
          <a:prstGeom prst="rect">
            <a:avLst/>
          </a:prstGeom>
          <a:ln>
            <a:noFill/>
          </a:ln>
        </p:spPr>
      </p:pic>
      <p:grpSp>
        <p:nvGrpSpPr>
          <p:cNvPr id="58" name="Group 57"/>
          <p:cNvGrpSpPr/>
          <p:nvPr/>
        </p:nvGrpSpPr>
        <p:grpSpPr>
          <a:xfrm>
            <a:off x="1784702" y="3315585"/>
            <a:ext cx="1577476" cy="1062151"/>
            <a:chOff x="1782903" y="3422204"/>
            <a:chExt cx="1577476" cy="1062151"/>
          </a:xfrm>
        </p:grpSpPr>
        <p:grpSp>
          <p:nvGrpSpPr>
            <p:cNvPr id="55" name="Group 54"/>
            <p:cNvGrpSpPr/>
            <p:nvPr/>
          </p:nvGrpSpPr>
          <p:grpSpPr>
            <a:xfrm>
              <a:off x="1782903" y="3422204"/>
              <a:ext cx="1577476" cy="1062151"/>
              <a:chOff x="6352576" y="2804745"/>
              <a:chExt cx="1577476" cy="1062151"/>
            </a:xfrm>
          </p:grpSpPr>
          <p:sp>
            <p:nvSpPr>
              <p:cNvPr id="56" name="Teardrop 55"/>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27884" y="3524884"/>
              <a:ext cx="133991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28 hoặc 29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9" name="Group 58"/>
          <p:cNvGrpSpPr/>
          <p:nvPr/>
        </p:nvGrpSpPr>
        <p:grpSpPr>
          <a:xfrm>
            <a:off x="4895390" y="3290461"/>
            <a:ext cx="1577476" cy="1062151"/>
            <a:chOff x="4848199" y="3427485"/>
            <a:chExt cx="1577476" cy="1062151"/>
          </a:xfrm>
        </p:grpSpPr>
        <p:grpSp>
          <p:nvGrpSpPr>
            <p:cNvPr id="61" name="Group 60"/>
            <p:cNvGrpSpPr/>
            <p:nvPr/>
          </p:nvGrpSpPr>
          <p:grpSpPr>
            <a:xfrm>
              <a:off x="4848199" y="3427485"/>
              <a:ext cx="1577476" cy="1062151"/>
              <a:chOff x="6352576" y="2804745"/>
              <a:chExt cx="1577476" cy="1062151"/>
            </a:xfrm>
          </p:grpSpPr>
          <p:sp>
            <p:nvSpPr>
              <p:cNvPr id="62" name="Teardrop 6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974169" y="3688136"/>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30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60" name="Group 59"/>
          <p:cNvGrpSpPr/>
          <p:nvPr/>
        </p:nvGrpSpPr>
        <p:grpSpPr>
          <a:xfrm>
            <a:off x="8035986" y="3365735"/>
            <a:ext cx="1577476" cy="1062151"/>
            <a:chOff x="8299590" y="3404336"/>
            <a:chExt cx="1577476" cy="1062151"/>
          </a:xfrm>
        </p:grpSpPr>
        <p:grpSp>
          <p:nvGrpSpPr>
            <p:cNvPr id="71" name="Group 70"/>
            <p:cNvGrpSpPr/>
            <p:nvPr/>
          </p:nvGrpSpPr>
          <p:grpSpPr>
            <a:xfrm>
              <a:off x="8299590" y="3404336"/>
              <a:ext cx="1577476" cy="1062151"/>
              <a:chOff x="6352576" y="2804745"/>
              <a:chExt cx="1577476" cy="1062151"/>
            </a:xfrm>
          </p:grpSpPr>
          <p:sp>
            <p:nvSpPr>
              <p:cNvPr id="72" name="Teardrop 7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417832" y="3641925"/>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31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5" name="Group 44"/>
          <p:cNvGrpSpPr/>
          <p:nvPr/>
        </p:nvGrpSpPr>
        <p:grpSpPr>
          <a:xfrm>
            <a:off x="7998367" y="5045925"/>
            <a:ext cx="1402069" cy="1824828"/>
            <a:chOff x="1597818" y="1511097"/>
            <a:chExt cx="1402069" cy="1824828"/>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18" y="1511097"/>
              <a:ext cx="1301824" cy="1518795"/>
            </a:xfrm>
            <a:prstGeom prst="rect">
              <a:avLst/>
            </a:prstGeom>
          </p:spPr>
        </p:pic>
        <p:sp>
          <p:nvSpPr>
            <p:cNvPr id="29" name="TextBox 28"/>
            <p:cNvSpPr txBox="1"/>
            <p:nvPr/>
          </p:nvSpPr>
          <p:spPr>
            <a:xfrm>
              <a:off x="1635437" y="2874260"/>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8</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430624" y="5251974"/>
            <a:ext cx="1364450" cy="1618779"/>
            <a:chOff x="4414441" y="1413483"/>
            <a:chExt cx="1364450" cy="161877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748" y="1413483"/>
              <a:ext cx="1061354" cy="1313085"/>
            </a:xfrm>
            <a:prstGeom prst="rect">
              <a:avLst/>
            </a:prstGeom>
          </p:spPr>
        </p:pic>
        <p:sp>
          <p:nvSpPr>
            <p:cNvPr id="30" name="TextBox 29"/>
            <p:cNvSpPr txBox="1"/>
            <p:nvPr/>
          </p:nvSpPr>
          <p:spPr>
            <a:xfrm>
              <a:off x="4414441" y="257059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9</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6" name="Group 25"/>
          <p:cNvGrpSpPr/>
          <p:nvPr/>
        </p:nvGrpSpPr>
        <p:grpSpPr>
          <a:xfrm>
            <a:off x="1294116" y="1099078"/>
            <a:ext cx="1364450" cy="1627220"/>
            <a:chOff x="6748819" y="1590940"/>
            <a:chExt cx="1364450" cy="162722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764" y="1590940"/>
              <a:ext cx="1123757" cy="1323240"/>
            </a:xfrm>
            <a:prstGeom prst="rect">
              <a:avLst/>
            </a:prstGeom>
          </p:spPr>
        </p:pic>
        <p:sp>
          <p:nvSpPr>
            <p:cNvPr id="31" name="TextBox 30"/>
            <p:cNvSpPr txBox="1"/>
            <p:nvPr/>
          </p:nvSpPr>
          <p:spPr>
            <a:xfrm>
              <a:off x="6748819" y="275649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7" name="Group 46"/>
          <p:cNvGrpSpPr/>
          <p:nvPr/>
        </p:nvGrpSpPr>
        <p:grpSpPr>
          <a:xfrm>
            <a:off x="4708573" y="5038104"/>
            <a:ext cx="1518758" cy="1832649"/>
            <a:chOff x="8667808" y="1455052"/>
            <a:chExt cx="1518758" cy="1832649"/>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951" y="1455052"/>
              <a:ext cx="956475" cy="1449204"/>
            </a:xfrm>
            <a:prstGeom prst="rect">
              <a:avLst/>
            </a:prstGeom>
          </p:spPr>
        </p:pic>
        <p:sp>
          <p:nvSpPr>
            <p:cNvPr id="32" name="TextBox 31"/>
            <p:cNvSpPr txBox="1"/>
            <p:nvPr/>
          </p:nvSpPr>
          <p:spPr>
            <a:xfrm>
              <a:off x="8667808" y="2826036"/>
              <a:ext cx="15187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8" name="Group 47"/>
          <p:cNvGrpSpPr/>
          <p:nvPr/>
        </p:nvGrpSpPr>
        <p:grpSpPr>
          <a:xfrm>
            <a:off x="3011029" y="5113204"/>
            <a:ext cx="1494251" cy="1757549"/>
            <a:chOff x="10475660" y="1922276"/>
            <a:chExt cx="1494251" cy="1757549"/>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314" y="1922276"/>
              <a:ext cx="1200174" cy="1329534"/>
            </a:xfrm>
            <a:prstGeom prst="rect">
              <a:avLst/>
            </a:prstGeom>
          </p:spPr>
        </p:pic>
        <p:sp>
          <p:nvSpPr>
            <p:cNvPr id="33" name="TextBox 32"/>
            <p:cNvSpPr txBox="1"/>
            <p:nvPr/>
          </p:nvSpPr>
          <p:spPr>
            <a:xfrm>
              <a:off x="10475660" y="3218160"/>
              <a:ext cx="149425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1" name="Group 40"/>
          <p:cNvGrpSpPr/>
          <p:nvPr/>
        </p:nvGrpSpPr>
        <p:grpSpPr>
          <a:xfrm>
            <a:off x="6197277" y="1119179"/>
            <a:ext cx="1364450" cy="1607119"/>
            <a:chOff x="10343266" y="3788835"/>
            <a:chExt cx="1364450" cy="1607119"/>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3143" y="3788835"/>
              <a:ext cx="1007517" cy="1124242"/>
            </a:xfrm>
            <a:prstGeom prst="rect">
              <a:avLst/>
            </a:prstGeom>
          </p:spPr>
        </p:pic>
        <p:sp>
          <p:nvSpPr>
            <p:cNvPr id="34" name="TextBox 33"/>
            <p:cNvSpPr txBox="1"/>
            <p:nvPr/>
          </p:nvSpPr>
          <p:spPr>
            <a:xfrm>
              <a:off x="10343266" y="4934289"/>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4</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1231651" y="5279126"/>
            <a:ext cx="1576085" cy="1591627"/>
            <a:chOff x="9313449" y="5307093"/>
            <a:chExt cx="1576085" cy="1591627"/>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6378" y="5307093"/>
              <a:ext cx="1147546" cy="1355490"/>
            </a:xfrm>
            <a:prstGeom prst="rect">
              <a:avLst/>
            </a:prstGeom>
          </p:spPr>
        </p:pic>
        <p:sp>
          <p:nvSpPr>
            <p:cNvPr id="35" name="TextBox 34"/>
            <p:cNvSpPr txBox="1"/>
            <p:nvPr/>
          </p:nvSpPr>
          <p:spPr>
            <a:xfrm>
              <a:off x="9313449" y="6437055"/>
              <a:ext cx="157608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9466051" y="1289826"/>
            <a:ext cx="1364450" cy="1436472"/>
            <a:chOff x="7298034" y="5334539"/>
            <a:chExt cx="1364450" cy="1436472"/>
          </a:xfrm>
        </p:grpSpPr>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384" y="5334539"/>
              <a:ext cx="1204644" cy="1099588"/>
            </a:xfrm>
            <a:prstGeom prst="rect">
              <a:avLst/>
            </a:prstGeom>
          </p:spPr>
        </p:pic>
        <p:sp>
          <p:nvSpPr>
            <p:cNvPr id="36" name="TextBox 35"/>
            <p:cNvSpPr txBox="1"/>
            <p:nvPr/>
          </p:nvSpPr>
          <p:spPr>
            <a:xfrm>
              <a:off x="7298034" y="63093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6</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7" name="Group 26"/>
          <p:cNvGrpSpPr/>
          <p:nvPr/>
        </p:nvGrpSpPr>
        <p:grpSpPr>
          <a:xfrm>
            <a:off x="9603728" y="5173010"/>
            <a:ext cx="1364450" cy="1697743"/>
            <a:chOff x="4572183" y="5098567"/>
            <a:chExt cx="1364450" cy="1697743"/>
          </a:xfrm>
        </p:grpSpPr>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2150" y="5098567"/>
              <a:ext cx="965254" cy="1379956"/>
            </a:xfrm>
            <a:prstGeom prst="rect">
              <a:avLst/>
            </a:prstGeom>
          </p:spPr>
        </p:pic>
        <p:sp>
          <p:nvSpPr>
            <p:cNvPr id="37" name="TextBox 36"/>
            <p:cNvSpPr txBox="1"/>
            <p:nvPr/>
          </p:nvSpPr>
          <p:spPr>
            <a:xfrm>
              <a:off x="4572183" y="633464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7</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8" name="Group 27"/>
          <p:cNvGrpSpPr/>
          <p:nvPr/>
        </p:nvGrpSpPr>
        <p:grpSpPr>
          <a:xfrm>
            <a:off x="4562890" y="1031981"/>
            <a:ext cx="1364450" cy="1694317"/>
            <a:chOff x="2795765" y="5033755"/>
            <a:chExt cx="1364450" cy="1694317"/>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908" y="5033755"/>
              <a:ext cx="990163" cy="1232652"/>
            </a:xfrm>
            <a:prstGeom prst="rect">
              <a:avLst/>
            </a:prstGeom>
          </p:spPr>
        </p:pic>
        <p:sp>
          <p:nvSpPr>
            <p:cNvPr id="38" name="TextBox 37"/>
            <p:cNvSpPr txBox="1"/>
            <p:nvPr/>
          </p:nvSpPr>
          <p:spPr>
            <a:xfrm>
              <a:off x="2795765" y="626640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3</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4" name="Group 43"/>
          <p:cNvGrpSpPr/>
          <p:nvPr/>
        </p:nvGrpSpPr>
        <p:grpSpPr>
          <a:xfrm>
            <a:off x="2928503" y="990163"/>
            <a:ext cx="1364450" cy="1736135"/>
            <a:chOff x="967955" y="4974976"/>
            <a:chExt cx="1364450" cy="1736135"/>
          </a:xfrm>
        </p:grpSpPr>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5154" y="4974976"/>
              <a:ext cx="954984" cy="1363163"/>
            </a:xfrm>
            <a:prstGeom prst="rect">
              <a:avLst/>
            </a:prstGeom>
          </p:spPr>
        </p:pic>
        <p:sp>
          <p:nvSpPr>
            <p:cNvPr id="39" name="TextBox 38"/>
            <p:cNvSpPr txBox="1"/>
            <p:nvPr/>
          </p:nvSpPr>
          <p:spPr>
            <a:xfrm>
              <a:off x="967955" y="62494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2" name="Group 41"/>
          <p:cNvGrpSpPr/>
          <p:nvPr/>
        </p:nvGrpSpPr>
        <p:grpSpPr>
          <a:xfrm>
            <a:off x="7831664" y="1011634"/>
            <a:ext cx="1364450" cy="1714664"/>
            <a:chOff x="480825" y="3482678"/>
            <a:chExt cx="1364450" cy="1714664"/>
          </a:xfrm>
        </p:grpSpPr>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066" y="3482678"/>
              <a:ext cx="981968" cy="1289651"/>
            </a:xfrm>
            <a:prstGeom prst="rect">
              <a:avLst/>
            </a:prstGeom>
          </p:spPr>
        </p:pic>
        <p:sp>
          <p:nvSpPr>
            <p:cNvPr id="40" name="TextBox 39"/>
            <p:cNvSpPr txBox="1"/>
            <p:nvPr/>
          </p:nvSpPr>
          <p:spPr>
            <a:xfrm>
              <a:off x="480825" y="473567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5</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cxnSp>
        <p:nvCxnSpPr>
          <p:cNvPr id="77" name="Straight Arrow Connector 76"/>
          <p:cNvCxnSpPr>
            <a:stCxn id="39" idx="0"/>
          </p:cNvCxnSpPr>
          <p:nvPr/>
        </p:nvCxnSpPr>
        <p:spPr>
          <a:xfrm flipH="1">
            <a:off x="2658566" y="2264633"/>
            <a:ext cx="952162" cy="106592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1411485" y="2644877"/>
            <a:ext cx="7628787" cy="678426"/>
          </a:xfrm>
          <a:custGeom>
            <a:avLst/>
            <a:gdLst>
              <a:gd name="connsiteX0" fmla="*/ 594296 w 7628787"/>
              <a:gd name="connsiteY0" fmla="*/ 0 h 678426"/>
              <a:gd name="connsiteX1" fmla="*/ 633625 w 7628787"/>
              <a:gd name="connsiteY1" fmla="*/ 324465 h 678426"/>
              <a:gd name="connsiteX2" fmla="*/ 7083586 w 7628787"/>
              <a:gd name="connsiteY2" fmla="*/ 373626 h 678426"/>
              <a:gd name="connsiteX3" fmla="*/ 7270399 w 7628787"/>
              <a:gd name="connsiteY3" fmla="*/ 678426 h 678426"/>
              <a:gd name="connsiteX4" fmla="*/ 7270399 w 7628787"/>
              <a:gd name="connsiteY4" fmla="*/ 678426 h 67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787" h="678426">
                <a:moveTo>
                  <a:pt x="594296" y="0"/>
                </a:moveTo>
                <a:cubicBezTo>
                  <a:pt x="73186" y="131097"/>
                  <a:pt x="-447923" y="262194"/>
                  <a:pt x="633625" y="324465"/>
                </a:cubicBezTo>
                <a:cubicBezTo>
                  <a:pt x="1715173" y="386736"/>
                  <a:pt x="5977457" y="314633"/>
                  <a:pt x="7083586" y="373626"/>
                </a:cubicBezTo>
                <a:cubicBezTo>
                  <a:pt x="8189715" y="432619"/>
                  <a:pt x="7270399" y="678426"/>
                  <a:pt x="7270399" y="678426"/>
                </a:cubicBezTo>
                <a:lnTo>
                  <a:pt x="7270399" y="678426"/>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299587" y="2625213"/>
            <a:ext cx="2762865" cy="943897"/>
          </a:xfrm>
          <a:custGeom>
            <a:avLst/>
            <a:gdLst>
              <a:gd name="connsiteX0" fmla="*/ 0 w 2762865"/>
              <a:gd name="connsiteY0" fmla="*/ 0 h 943897"/>
              <a:gd name="connsiteX1" fmla="*/ 2762865 w 2762865"/>
              <a:gd name="connsiteY1" fmla="*/ 943897 h 943897"/>
              <a:gd name="connsiteX2" fmla="*/ 2762865 w 2762865"/>
              <a:gd name="connsiteY2" fmla="*/ 943897 h 943897"/>
            </a:gdLst>
            <a:ahLst/>
            <a:cxnLst>
              <a:cxn ang="0">
                <a:pos x="connsiteX0" y="connsiteY0"/>
              </a:cxn>
              <a:cxn ang="0">
                <a:pos x="connsiteX1" y="connsiteY1"/>
              </a:cxn>
              <a:cxn ang="0">
                <a:pos x="connsiteX2" y="connsiteY2"/>
              </a:cxn>
            </a:cxnLst>
            <a:rect l="l" t="t" r="r" b="b"/>
            <a:pathLst>
              <a:path w="2762865" h="943897">
                <a:moveTo>
                  <a:pt x="0" y="0"/>
                </a:moveTo>
                <a:lnTo>
                  <a:pt x="2762865" y="943897"/>
                </a:lnTo>
                <a:lnTo>
                  <a:pt x="2762865" y="943897"/>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8632723" y="2664542"/>
            <a:ext cx="157316" cy="698090"/>
          </a:xfrm>
          <a:custGeom>
            <a:avLst/>
            <a:gdLst>
              <a:gd name="connsiteX0" fmla="*/ 157316 w 157316"/>
              <a:gd name="connsiteY0" fmla="*/ 0 h 698090"/>
              <a:gd name="connsiteX1" fmla="*/ 0 w 157316"/>
              <a:gd name="connsiteY1" fmla="*/ 698090 h 698090"/>
              <a:gd name="connsiteX2" fmla="*/ 0 w 157316"/>
              <a:gd name="connsiteY2" fmla="*/ 698090 h 698090"/>
            </a:gdLst>
            <a:ahLst/>
            <a:cxnLst>
              <a:cxn ang="0">
                <a:pos x="connsiteX0" y="connsiteY0"/>
              </a:cxn>
              <a:cxn ang="0">
                <a:pos x="connsiteX1" y="connsiteY1"/>
              </a:cxn>
              <a:cxn ang="0">
                <a:pos x="connsiteX2" y="connsiteY2"/>
              </a:cxn>
            </a:cxnLst>
            <a:rect l="l" t="t" r="r" b="b"/>
            <a:pathLst>
              <a:path w="157316" h="698090">
                <a:moveTo>
                  <a:pt x="157316" y="0"/>
                </a:moveTo>
                <a:lnTo>
                  <a:pt x="0" y="698090"/>
                </a:lnTo>
                <a:lnTo>
                  <a:pt x="0" y="69809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9409471" y="4247535"/>
            <a:ext cx="914400" cy="727588"/>
          </a:xfrm>
          <a:custGeom>
            <a:avLst/>
            <a:gdLst>
              <a:gd name="connsiteX0" fmla="*/ 914400 w 914400"/>
              <a:gd name="connsiteY0" fmla="*/ 727588 h 727588"/>
              <a:gd name="connsiteX1" fmla="*/ 0 w 914400"/>
              <a:gd name="connsiteY1" fmla="*/ 0 h 727588"/>
            </a:gdLst>
            <a:ahLst/>
            <a:cxnLst>
              <a:cxn ang="0">
                <a:pos x="connsiteX0" y="connsiteY0"/>
              </a:cxn>
              <a:cxn ang="0">
                <a:pos x="connsiteX1" y="connsiteY1"/>
              </a:cxn>
            </a:cxnLst>
            <a:rect l="l" t="t" r="r" b="b"/>
            <a:pathLst>
              <a:path w="914400" h="727588">
                <a:moveTo>
                  <a:pt x="914400" y="727588"/>
                </a:moveTo>
                <a:lnTo>
                  <a:pt x="0"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603226" y="4473677"/>
            <a:ext cx="108155" cy="599768"/>
          </a:xfrm>
          <a:custGeom>
            <a:avLst/>
            <a:gdLst>
              <a:gd name="connsiteX0" fmla="*/ 0 w 108155"/>
              <a:gd name="connsiteY0" fmla="*/ 599768 h 599768"/>
              <a:gd name="connsiteX1" fmla="*/ 108155 w 108155"/>
              <a:gd name="connsiteY1" fmla="*/ 0 h 599768"/>
            </a:gdLst>
            <a:ahLst/>
            <a:cxnLst>
              <a:cxn ang="0">
                <a:pos x="connsiteX0" y="connsiteY0"/>
              </a:cxn>
              <a:cxn ang="0">
                <a:pos x="connsiteX1" y="connsiteY1"/>
              </a:cxn>
            </a:cxnLst>
            <a:rect l="l" t="t" r="r" b="b"/>
            <a:pathLst>
              <a:path w="108155" h="599768">
                <a:moveTo>
                  <a:pt x="0" y="599768"/>
                </a:moveTo>
                <a:lnTo>
                  <a:pt x="108155"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771535" y="4237703"/>
            <a:ext cx="2271252" cy="1002891"/>
          </a:xfrm>
          <a:custGeom>
            <a:avLst/>
            <a:gdLst>
              <a:gd name="connsiteX0" fmla="*/ 0 w 2271252"/>
              <a:gd name="connsiteY0" fmla="*/ 1002891 h 1002891"/>
              <a:gd name="connsiteX1" fmla="*/ 2271252 w 2271252"/>
              <a:gd name="connsiteY1" fmla="*/ 0 h 1002891"/>
            </a:gdLst>
            <a:ahLst/>
            <a:cxnLst>
              <a:cxn ang="0">
                <a:pos x="connsiteX0" y="connsiteY0"/>
              </a:cxn>
              <a:cxn ang="0">
                <a:pos x="connsiteX1" y="connsiteY1"/>
              </a:cxn>
            </a:cxnLst>
            <a:rect l="l" t="t" r="r" b="b"/>
            <a:pathLst>
              <a:path w="2271252" h="1002891">
                <a:moveTo>
                  <a:pt x="0" y="1002891"/>
                </a:moveTo>
                <a:lnTo>
                  <a:pt x="2271252"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2143432" y="4119716"/>
            <a:ext cx="5830529" cy="1209368"/>
          </a:xfrm>
          <a:custGeom>
            <a:avLst/>
            <a:gdLst>
              <a:gd name="connsiteX0" fmla="*/ 0 w 5830529"/>
              <a:gd name="connsiteY0" fmla="*/ 1209368 h 1209368"/>
              <a:gd name="connsiteX1" fmla="*/ 5830529 w 5830529"/>
              <a:gd name="connsiteY1" fmla="*/ 0 h 1209368"/>
            </a:gdLst>
            <a:ahLst/>
            <a:cxnLst>
              <a:cxn ang="0">
                <a:pos x="connsiteX0" y="connsiteY0"/>
              </a:cxn>
              <a:cxn ang="0">
                <a:pos x="connsiteX1" y="connsiteY1"/>
              </a:cxn>
            </a:cxnLst>
            <a:rect l="l" t="t" r="r" b="b"/>
            <a:pathLst>
              <a:path w="5830529" h="1209368">
                <a:moveTo>
                  <a:pt x="0" y="1209368"/>
                </a:moveTo>
                <a:lnTo>
                  <a:pt x="5830529"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938684" y="2625213"/>
            <a:ext cx="963561" cy="648929"/>
          </a:xfrm>
          <a:custGeom>
            <a:avLst/>
            <a:gdLst>
              <a:gd name="connsiteX0" fmla="*/ 963561 w 963561"/>
              <a:gd name="connsiteY0" fmla="*/ 0 h 648929"/>
              <a:gd name="connsiteX1" fmla="*/ 0 w 963561"/>
              <a:gd name="connsiteY1" fmla="*/ 648929 h 648929"/>
            </a:gdLst>
            <a:ahLst/>
            <a:cxnLst>
              <a:cxn ang="0">
                <a:pos x="connsiteX0" y="connsiteY0"/>
              </a:cxn>
              <a:cxn ang="0">
                <a:pos x="connsiteX1" y="connsiteY1"/>
              </a:cxn>
            </a:cxnLst>
            <a:rect l="l" t="t" r="r" b="b"/>
            <a:pathLst>
              <a:path w="963561" h="648929">
                <a:moveTo>
                  <a:pt x="963561" y="0"/>
                </a:moveTo>
                <a:lnTo>
                  <a:pt x="0" y="648929"/>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400800" y="2625213"/>
            <a:ext cx="3529781" cy="855406"/>
          </a:xfrm>
          <a:custGeom>
            <a:avLst/>
            <a:gdLst>
              <a:gd name="connsiteX0" fmla="*/ 3529781 w 3529781"/>
              <a:gd name="connsiteY0" fmla="*/ 0 h 855406"/>
              <a:gd name="connsiteX1" fmla="*/ 0 w 3529781"/>
              <a:gd name="connsiteY1" fmla="*/ 855406 h 855406"/>
            </a:gdLst>
            <a:ahLst/>
            <a:cxnLst>
              <a:cxn ang="0">
                <a:pos x="connsiteX0" y="connsiteY0"/>
              </a:cxn>
              <a:cxn ang="0">
                <a:pos x="connsiteX1" y="connsiteY1"/>
              </a:cxn>
            </a:cxnLst>
            <a:rect l="l" t="t" r="r" b="b"/>
            <a:pathLst>
              <a:path w="3529781" h="855406">
                <a:moveTo>
                  <a:pt x="3529781" y="0"/>
                </a:moveTo>
                <a:lnTo>
                  <a:pt x="0" y="855406"/>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16594" y="4129548"/>
            <a:ext cx="1209367" cy="1042220"/>
          </a:xfrm>
          <a:custGeom>
            <a:avLst/>
            <a:gdLst>
              <a:gd name="connsiteX0" fmla="*/ 0 w 1209367"/>
              <a:gd name="connsiteY0" fmla="*/ 1042220 h 1042220"/>
              <a:gd name="connsiteX1" fmla="*/ 1209367 w 1209367"/>
              <a:gd name="connsiteY1" fmla="*/ 0 h 1042220"/>
            </a:gdLst>
            <a:ahLst/>
            <a:cxnLst>
              <a:cxn ang="0">
                <a:pos x="connsiteX0" y="connsiteY0"/>
              </a:cxn>
              <a:cxn ang="0">
                <a:pos x="connsiteX1" y="connsiteY1"/>
              </a:cxn>
            </a:cxnLst>
            <a:rect l="l" t="t" r="r" b="b"/>
            <a:pathLst>
              <a:path w="1209367" h="1042220">
                <a:moveTo>
                  <a:pt x="0" y="1042220"/>
                </a:moveTo>
                <a:lnTo>
                  <a:pt x="1209367"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194323" y="4208206"/>
            <a:ext cx="865238" cy="1091381"/>
          </a:xfrm>
          <a:custGeom>
            <a:avLst/>
            <a:gdLst>
              <a:gd name="connsiteX0" fmla="*/ 865238 w 865238"/>
              <a:gd name="connsiteY0" fmla="*/ 1091381 h 1091381"/>
              <a:gd name="connsiteX1" fmla="*/ 0 w 865238"/>
              <a:gd name="connsiteY1" fmla="*/ 0 h 1091381"/>
            </a:gdLst>
            <a:ahLst/>
            <a:cxnLst>
              <a:cxn ang="0">
                <a:pos x="connsiteX0" y="connsiteY0"/>
              </a:cxn>
              <a:cxn ang="0">
                <a:pos x="connsiteX1" y="connsiteY1"/>
              </a:cxn>
            </a:cxnLst>
            <a:rect l="l" t="t" r="r" b="b"/>
            <a:pathLst>
              <a:path w="865238" h="1091381">
                <a:moveTo>
                  <a:pt x="865238" y="1091381"/>
                </a:moveTo>
                <a:lnTo>
                  <a:pt x="0"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par>
                                <p:cTn id="38" presetID="14" presetClass="entr" presetSubtype="1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par>
                                <p:cTn id="41" presetID="14"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left)">
                                      <p:cBhvr>
                                        <p:cTn id="70" dur="500"/>
                                        <p:tgtEl>
                                          <p:spTgt spid="86"/>
                                        </p:tgtEl>
                                      </p:cBhvr>
                                    </p:animEffec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left)">
                                      <p:cBhvr>
                                        <p:cTn id="76" dur="500"/>
                                        <p:tgtEl>
                                          <p:spTgt spid="92"/>
                                        </p:tgtEl>
                                      </p:cBhvr>
                                    </p:animEffect>
                                  </p:child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48"/>
                    </p:tgtEl>
                  </p:cond>
                </p:stCondLst>
                <p:endSync evt="end" delay="0">
                  <p:rtn val="all"/>
                </p:endSync>
                <p:childTnLst>
                  <p:par>
                    <p:cTn id="96" fill="hold">
                      <p:stCondLst>
                        <p:cond delay="0"/>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47"/>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left)">
                                      <p:cBhvr>
                                        <p:cTn id="106" dur="500"/>
                                        <p:tgtEl>
                                          <p:spTgt spid="90"/>
                                        </p:tgtEl>
                                      </p:cBhvr>
                                    </p:animEffec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4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500"/>
                                        <p:tgtEl>
                                          <p:spTgt spid="95"/>
                                        </p:tgtEl>
                                      </p:cBhvr>
                                    </p:animEffect>
                                  </p:childTnLst>
                                </p:cTn>
                              </p:par>
                            </p:childTnLst>
                          </p:cTn>
                        </p:par>
                      </p:childTnLst>
                    </p:cTn>
                  </p:par>
                </p:childTnLst>
              </p:cTn>
              <p:nextCondLst>
                <p:cond evt="onClick" delay="0">
                  <p:tgtEl>
                    <p:spTgt spid="46"/>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wipe(left)">
                                      <p:cBhvr>
                                        <p:cTn id="118" dur="500"/>
                                        <p:tgtEl>
                                          <p:spTgt spid="89"/>
                                        </p:tgtEl>
                                      </p:cBhvr>
                                    </p:animEffec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childTnLst>
                    </p:cTn>
                  </p:par>
                </p:childTnLst>
              </p:cTn>
              <p:nextCondLst>
                <p:cond evt="onClick" delay="0">
                  <p:tgtEl>
                    <p:spTgt spid="27"/>
                  </p:tgtEl>
                </p:cond>
              </p:nextCondLst>
            </p:seq>
          </p:childTnLst>
        </p:cTn>
      </p:par>
    </p:tnLst>
    <p:bldLst>
      <p:bldP spid="117"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85692" y="4147824"/>
            <a:ext cx="318387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Tháng 12 có 31 ngày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495410" y="2922016"/>
            <a:ext cx="45888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 có bao nhiêu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9197788" y="5733827"/>
            <a:ext cx="645459" cy="623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24" grpId="0"/>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60924" y="3978307"/>
            <a:ext cx="505276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đầu tiên của tháng là thứ Sáu.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7938753" y="3119718"/>
            <a:ext cx="645459" cy="8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924" y="3004337"/>
            <a:ext cx="5196702"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đầu tiên của tháng là thứ mấy?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516752" y="3979404"/>
            <a:ext cx="455018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thứ Hai đầu tiên của tháng là ngày mùng 4</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5614136" y="3119718"/>
            <a:ext cx="645459" cy="148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6752" y="2611789"/>
            <a:ext cx="4550190"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thứ Hai đầu tiên của tháng là ngày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480679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94031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bút chì, tẩy, thước kẻ, kéo, keo dán</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6663125" y="3440668"/>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5910492" y="3927799"/>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val="0"/>
              </a:ext>
            </a:extLst>
          </a:blip>
          <a:srcRect t="24941" b="13099"/>
          <a:stretch/>
        </p:blipFill>
        <p:spPr>
          <a:xfrm>
            <a:off x="3227531" y="3333518"/>
            <a:ext cx="2505088" cy="2069562"/>
          </a:xfrm>
          <a:prstGeom prst="rect">
            <a:avLst/>
          </a:prstGeom>
        </p:spPr>
      </p:pic>
    </p:spTree>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274543" y="533632"/>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23" name="TextBox 22"/>
          <p:cNvSpPr txBox="1"/>
          <p:nvPr/>
        </p:nvSpPr>
        <p:spPr>
          <a:xfrm>
            <a:off x="3281465" y="1127537"/>
            <a:ext cx="61067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142" t="26981" r="16050" b="10902"/>
          <a:stretch/>
        </p:blipFill>
        <p:spPr>
          <a:xfrm>
            <a:off x="3829862" y="3581500"/>
            <a:ext cx="2958353" cy="28997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2984" t="9573" r="1" b="9638"/>
          <a:stretch/>
        </p:blipFill>
        <p:spPr>
          <a:xfrm>
            <a:off x="365302" y="2102764"/>
            <a:ext cx="3087501" cy="37221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877" y="2620355"/>
            <a:ext cx="4518829" cy="3819784"/>
          </a:xfrm>
          <a:prstGeom prst="rect">
            <a:avLst/>
          </a:prstGeom>
          <a:scene3d>
            <a:camera prst="isometricOffAxis2Left"/>
            <a:lightRig rig="threePt" dir="t"/>
          </a:scene3d>
        </p:spPr>
      </p:pic>
    </p:spTree>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Black" pitchFamily="34" charset="0"/>
              <a:ea typeface="+mn-ea"/>
              <a:cs typeface="+mn-cs"/>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  TRÒ CH</a:t>
            </a:r>
            <a:r>
              <a:rPr kumimoji="0" lang="vi-VN"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Ơ</a:t>
            </a: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2958418" y="425797"/>
            <a:ext cx="5428498"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 TIẾT</a:t>
            </a:r>
            <a:r>
              <a:rPr kumimoji="0" lang="en-US" sz="40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HỌC</a:t>
            </a:r>
            <a:endParaRPr kumimoji="0" lang="vi-VN"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68562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6234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sẻ ý tưởng làm lịch để bàn tiện ích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theo 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tiêu chí</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LỊCH ĐỂ BÀN TIỆN ÍCH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116" y="3310399"/>
            <a:ext cx="3322931" cy="3148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846" y="2668298"/>
            <a:ext cx="4033272" cy="30442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Rectangle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41493" y="2511115"/>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837115" y="1586453"/>
            <a:ext cx="3322463" cy="3193864"/>
            <a:chOff x="1333523" y="3165658"/>
            <a:chExt cx="2634916" cy="3272962"/>
          </a:xfrm>
        </p:grpSpPr>
        <p:sp>
          <p:nvSpPr>
            <p:cNvPr id="18" name="Rectangle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090543" y="2489613"/>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40" y="3727649"/>
            <a:ext cx="4172772" cy="31495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1947954" cy="1424681"/>
          </a:xfrm>
          <a:prstGeom prst="rect">
            <a:avLst/>
          </a:prstGeom>
          <a:ln>
            <a:noFill/>
          </a:ln>
        </p:spPr>
      </p:pic>
    </p:spTree>
    <p:extLst>
      <p:ext uri="{BB962C8B-B14F-4D97-AF65-F5344CB8AC3E}">
        <p14:creationId xmlns:p14="http://schemas.microsoft.com/office/powerpoint/2010/main" val="219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sp>
        <p:nvSpPr>
          <p:cNvPr id="9" name="TextBox 8"/>
          <p:cNvSpPr txBox="1"/>
          <p:nvPr/>
        </p:nvSpPr>
        <p:spPr>
          <a:xfrm>
            <a:off x="5761822" y="1589881"/>
            <a:ext cx="5555107"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Nhóm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tháng, mỗi tháng có bao nhiêu ngày</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Sản phẩm có đặc điểm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Sản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dùng</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để làm gì?</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513" y="2707549"/>
            <a:ext cx="3297119" cy="2906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077" y="644997"/>
            <a:ext cx="6250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828800" y="256390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6964534" y="3183570"/>
            <a:ext cx="3528509" cy="2915055"/>
          </a:xfrm>
          <a:prstGeom prst="rect">
            <a:avLst/>
          </a:prstGeom>
        </p:spPr>
      </p:pic>
      <p:pic>
        <p:nvPicPr>
          <p:cNvPr id="18" name="Picture 17"/>
          <p:cNvPicPr>
            <a:picLocks noChangeAspect="1"/>
          </p:cNvPicPr>
          <p:nvPr/>
        </p:nvPicPr>
        <p:blipFill>
          <a:blip r:embed="rId5"/>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a:stretch>
            <a:fillRect/>
          </a:stretch>
        </p:blipFill>
        <p:spPr>
          <a:xfrm>
            <a:off x="1940712" y="3647711"/>
            <a:ext cx="2190750" cy="2095500"/>
          </a:xfrm>
          <a:prstGeom prst="rect">
            <a:avLst/>
          </a:prstGeom>
        </p:spPr>
      </p:pic>
      <p:pic>
        <p:nvPicPr>
          <p:cNvPr id="8" name="Picture 7"/>
          <p:cNvPicPr>
            <a:picLocks noChangeAspect="1"/>
          </p:cNvPicPr>
          <p:nvPr/>
        </p:nvPicPr>
        <p:blipFill>
          <a:blip r:embed="rId5"/>
          <a:stretch>
            <a:fillRect/>
          </a:stretch>
        </p:blipFill>
        <p:spPr>
          <a:xfrm rot="1357331">
            <a:off x="5117341" y="3688604"/>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979869" y="1618180"/>
            <a:ext cx="654916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bàn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40" t="10219" r="12908" b="8427"/>
          <a:stretch/>
        </p:blipFill>
        <p:spPr>
          <a:xfrm>
            <a:off x="6680498" y="2402553"/>
            <a:ext cx="3913545" cy="39329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790" t="8627" b="6012"/>
          <a:stretch/>
        </p:blipFill>
        <p:spPr>
          <a:xfrm>
            <a:off x="1947134" y="2381571"/>
            <a:ext cx="3205778" cy="395390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khung lịch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847534" y="1732838"/>
            <a:ext cx="3720520" cy="4347015"/>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4166617" y="1741571"/>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31" y="2231540"/>
            <a:ext cx="3813532" cy="374543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 name="Picture 1"/>
          <p:cNvPicPr>
            <a:picLocks noChangeAspect="1"/>
          </p:cNvPicPr>
          <p:nvPr/>
        </p:nvPicPr>
        <p:blipFill>
          <a:blip r:embed="rId3"/>
          <a:stretch>
            <a:fillRect/>
          </a:stretch>
        </p:blipFill>
        <p:spPr>
          <a:xfrm>
            <a:off x="5592056" y="2625717"/>
            <a:ext cx="5415493" cy="3147755"/>
          </a:xfrm>
          <a:prstGeom prst="rect">
            <a:avLst/>
          </a:prstGeom>
          <a:scene3d>
            <a:camera prst="obliqueBottomLeft"/>
            <a:lightRig rig="threePt" dir="t"/>
          </a:scene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3358019" y="3646984"/>
            <a:ext cx="1757604" cy="2774987"/>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473798" y="3734923"/>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3" name="Picture 2"/>
          <p:cNvPicPr>
            <a:picLocks noChangeAspect="1"/>
          </p:cNvPicPr>
          <p:nvPr/>
        </p:nvPicPr>
        <p:blipFill rotWithShape="1">
          <a:blip r:embed="rId3"/>
          <a:srcRect l="37695" t="9265" b="29166"/>
          <a:stretch/>
        </p:blipFill>
        <p:spPr>
          <a:xfrm rot="287153">
            <a:off x="5559353" y="2729836"/>
            <a:ext cx="5480899" cy="318658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83" y="2521216"/>
            <a:ext cx="4294169" cy="3785649"/>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050065" y="3876845"/>
            <a:ext cx="34831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5163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186" y="2171245"/>
            <a:ext cx="4191678" cy="3543242"/>
          </a:xfrm>
          <a:prstGeom prst="round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918421" y="2800411"/>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18" name="TextBox 17"/>
          <p:cNvSpPr txBox="1"/>
          <p:nvPr/>
        </p:nvSpPr>
        <p:spPr>
          <a:xfrm>
            <a:off x="918421" y="4144827"/>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709125" y="1985927"/>
            <a:ext cx="1910577"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6</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8436077" y="1876365"/>
            <a:ext cx="1670180"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7</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tuần có …… ngày</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186039" y="364465"/>
            <a:ext cx="1197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noProof="0">
                <a:ln>
                  <a:noFill/>
                </a:ln>
                <a:solidFill>
                  <a:srgbClr val="FFFF00"/>
                </a:solidFill>
                <a:effectLst/>
                <a:uLnTx/>
                <a:uFillTx/>
                <a:latin typeface="Calibri"/>
                <a:ea typeface="+mn-ea"/>
                <a:cs typeface="+mn-cs"/>
              </a:rPr>
              <a:t>7</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88767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srcRect l="37695" t="9265" b="29166"/>
          <a:stretch/>
        </p:blipFill>
        <p:spPr>
          <a:xfrm>
            <a:off x="3272236" y="2874806"/>
            <a:ext cx="5355628" cy="3229901"/>
          </a:xfrm>
          <a:prstGeom prst="rect">
            <a:avLst/>
          </a:prstGeom>
        </p:spPr>
      </p:pic>
      <p:sp>
        <p:nvSpPr>
          <p:cNvPr id="3" name="TextBox 2"/>
          <p:cNvSpPr txBox="1"/>
          <p:nvPr/>
        </p:nvSpPr>
        <p:spPr>
          <a:xfrm>
            <a:off x="1742154" y="687860"/>
            <a:ext cx="8415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SỬ DỤNG LỊCH ĐỂ BÀN TIỆN ÍCH</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877290" y="1491323"/>
            <a:ext cx="61455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Xem tờ lịch em vừa làm, trả lời các câu hỏi</a:t>
            </a:r>
          </a:p>
        </p:txBody>
      </p:sp>
      <p:sp>
        <p:nvSpPr>
          <p:cNvPr id="16" name="TextBox 15">
            <a:extLst>
              <a:ext uri="{FF2B5EF4-FFF2-40B4-BE49-F238E27FC236}">
                <a16:creationId xmlns:a16="http://schemas.microsoft.com/office/drawing/2014/main" id="{F47EDC76-93E4-69B2-B3EB-FFBB9F9285CB}"/>
              </a:ext>
            </a:extLst>
          </p:cNvPr>
          <p:cNvSpPr txBox="1"/>
          <p:nvPr/>
        </p:nvSpPr>
        <p:spPr>
          <a:xfrm>
            <a:off x="573043" y="2094262"/>
            <a:ext cx="407426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Tờ lịch em làm là tháng mấy? Tháng đó có bao nhiêu ngày?</a:t>
            </a:r>
          </a:p>
        </p:txBody>
      </p:sp>
      <p:sp>
        <p:nvSpPr>
          <p:cNvPr id="50" name="TextBox 49">
            <a:extLst>
              <a:ext uri="{FF2B5EF4-FFF2-40B4-BE49-F238E27FC236}">
                <a16:creationId xmlns:a16="http://schemas.microsoft.com/office/drawing/2014/main" id="{F47EDC76-93E4-69B2-B3EB-FFBB9F9285CB}"/>
              </a:ext>
            </a:extLst>
          </p:cNvPr>
          <p:cNvSpPr txBox="1"/>
          <p:nvPr/>
        </p:nvSpPr>
        <p:spPr>
          <a:xfrm>
            <a:off x="404190" y="4359589"/>
            <a:ext cx="267592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mấy ngày Chủ nhật? Đó là những ngày nào?</a:t>
            </a:r>
          </a:p>
        </p:txBody>
      </p:sp>
      <p:sp>
        <p:nvSpPr>
          <p:cNvPr id="51" name="TextBox 50">
            <a:extLst>
              <a:ext uri="{FF2B5EF4-FFF2-40B4-BE49-F238E27FC236}">
                <a16:creationId xmlns:a16="http://schemas.microsoft.com/office/drawing/2014/main" id="{F47EDC76-93E4-69B2-B3EB-FFBB9F9285CB}"/>
              </a:ext>
            </a:extLst>
          </p:cNvPr>
          <p:cNvSpPr txBox="1"/>
          <p:nvPr/>
        </p:nvSpPr>
        <p:spPr>
          <a:xfrm>
            <a:off x="8095314" y="2079343"/>
            <a:ext cx="339894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đầu tiên của tháng là ngày thứ mấy?</a:t>
            </a:r>
          </a:p>
        </p:txBody>
      </p:sp>
      <p:sp>
        <p:nvSpPr>
          <p:cNvPr id="52" name="TextBox 51">
            <a:extLst>
              <a:ext uri="{FF2B5EF4-FFF2-40B4-BE49-F238E27FC236}">
                <a16:creationId xmlns:a16="http://schemas.microsoft.com/office/drawing/2014/main" id="{F47EDC76-93E4-69B2-B3EB-FFBB9F9285CB}"/>
              </a:ext>
            </a:extLst>
          </p:cNvPr>
          <p:cNvSpPr txBox="1"/>
          <p:nvPr/>
        </p:nvSpPr>
        <p:spPr>
          <a:xfrm>
            <a:off x="8740838" y="4585499"/>
            <a:ext cx="283421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thứ Bảy đầu tiên của tháng là ngày bao nhiêu?</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50" grpId="0"/>
      <p:bldP spid="51" grpId="0"/>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54" y="1740939"/>
            <a:ext cx="3425522" cy="2895607"/>
          </a:xfrm>
          <a:prstGeom prst="round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6" y="1096048"/>
            <a:ext cx="3541483" cy="2518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957" y="3844770"/>
            <a:ext cx="2959203" cy="280345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714" y="4029003"/>
            <a:ext cx="3598443" cy="271604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657" y="1283171"/>
            <a:ext cx="3114675" cy="27458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376" y="3714608"/>
            <a:ext cx="868595" cy="868595"/>
          </a:xfrm>
          <a:prstGeom prst="ellipse">
            <a:avLst/>
          </a:prstGeom>
        </p:spPr>
      </p:pic>
      <p:pic>
        <p:nvPicPr>
          <p:cNvPr id="21" name="Picture 20"/>
          <p:cNvPicPr>
            <a:picLocks noChangeAspect="1"/>
          </p:cNvPicPr>
          <p:nvPr/>
        </p:nvPicPr>
        <p:blipFill rotWithShape="1">
          <a:blip r:embed="rId5"/>
          <a:srcRect l="9571" t="6413" r="10420" b="6660"/>
          <a:stretch/>
        </p:blipFill>
        <p:spPr>
          <a:xfrm>
            <a:off x="7452586" y="4761448"/>
            <a:ext cx="848933" cy="848933"/>
          </a:xfrm>
          <a:prstGeom prst="ellipse">
            <a:avLst/>
          </a:prstGeom>
        </p:spPr>
      </p:pic>
      <p:sp>
        <p:nvSpPr>
          <p:cNvPr id="25" name="TextBox 24"/>
          <p:cNvSpPr txBox="1"/>
          <p:nvPr/>
        </p:nvSpPr>
        <p:spPr>
          <a:xfrm>
            <a:off x="2322116" y="3875317"/>
            <a:ext cx="3530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26" name="TextBox 25"/>
          <p:cNvSpPr txBox="1"/>
          <p:nvPr/>
        </p:nvSpPr>
        <p:spPr>
          <a:xfrm>
            <a:off x="2557715" y="4761448"/>
            <a:ext cx="32721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ngày có………….giờ?</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239804" y="34008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Calibri"/>
              </a:rPr>
              <a:t>24</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596533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796165" y="2060660"/>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1 năm có ____________ tháng?</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878218" y="407316"/>
            <a:ext cx="115184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12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4725016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4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 ngày.</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054394" y="402287"/>
            <a:ext cx="102169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30</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31</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949249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này lớp mình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____________ bạn</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sinh nhật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640414" y="393413"/>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05365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spTree>
    <p:extLst>
      <p:ext uri="{BB962C8B-B14F-4D97-AF65-F5344CB8AC3E}">
        <p14:creationId xmlns:p14="http://schemas.microsoft.com/office/powerpoint/2010/main" val="23874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3087" y="2276084"/>
            <a:ext cx="1628053" cy="3398150"/>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8886" y="2100151"/>
            <a:ext cx="3010856" cy="3561862"/>
          </a:xfrm>
          <a:prstGeom prst="rect">
            <a:avLst/>
          </a:prstGeom>
        </p:spPr>
      </p:pic>
      <p:pic>
        <p:nvPicPr>
          <p:cNvPr id="9" name="khởi động lớp 2 T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119011" y="4502157"/>
            <a:ext cx="4127154" cy="2319712"/>
          </a:xfrm>
          <a:prstGeom prst="rect">
            <a:avLst/>
          </a:prstGeom>
        </p:spPr>
      </p:pic>
      <p:pic>
        <p:nvPicPr>
          <p:cNvPr id="10" name="25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727587" y="3280491"/>
            <a:ext cx="609600" cy="609600"/>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6290" y="1420559"/>
            <a:ext cx="3472596" cy="2469532"/>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 presetClass="mediacall" presetSubtype="0" fill="hold" nodeType="withEffect">
                                  <p:stCondLst>
                                    <p:cond delay="0"/>
                                  </p:stCondLst>
                                  <p:childTnLst>
                                    <p:cmd type="call" cmd="playFrom(0.0)">
                                      <p:cBhvr>
                                        <p:cTn id="11" dur="3526" fill="hold"/>
                                        <p:tgtEl>
                                          <p:spTgt spid="10"/>
                                        </p:tgtEl>
                                      </p:cBhvr>
                                    </p:cmd>
                                  </p:childTnLst>
                                </p:cTn>
                              </p:par>
                            </p:childTnLst>
                          </p:cTn>
                        </p:par>
                        <p:par>
                          <p:cTn id="12" fill="hold">
                            <p:stCondLst>
                              <p:cond delay="3526"/>
                            </p:stCondLst>
                            <p:childTnLst>
                              <p:par>
                                <p:cTn id="13" presetID="1" presetClass="mediacall" presetSubtype="0" fill="hold" nodeType="afterEffect">
                                  <p:stCondLst>
                                    <p:cond delay="0"/>
                                  </p:stCondLst>
                                  <p:childTnLst>
                                    <p:cmd type="call" cmd="playFrom(0.0)">
                                      <p:cBhvr>
                                        <p:cTn id="14" dur="3761" fill="hold"/>
                                        <p:tgtEl>
                                          <p:spTgt spid="13"/>
                                        </p:tgtEl>
                                      </p:cBhvr>
                                    </p:cmd>
                                  </p:childTnLst>
                                </p:cTn>
                              </p:par>
                            </p:childTnLst>
                          </p:cTn>
                        </p:par>
                        <p:par>
                          <p:cTn id="15" fill="hold">
                            <p:stCondLst>
                              <p:cond delay="7287"/>
                            </p:stCondLst>
                            <p:childTnLst>
                              <p:par>
                                <p:cTn id="16" presetID="1" presetClass="mediacall" presetSubtype="0" fill="hold" nodeType="afterEffect">
                                  <p:stCondLst>
                                    <p:cond delay="0"/>
                                  </p:stCondLst>
                                  <p:childTnLst>
                                    <p:cmd type="call" cmd="playFrom(0.0)">
                                      <p:cBhvr>
                                        <p:cTn id="17" dur="5590" fill="hold"/>
                                        <p:tgtEl>
                                          <p:spTgt spid="14"/>
                                        </p:tgtEl>
                                      </p:cBhvr>
                                    </p:cmd>
                                  </p:childTnLst>
                                </p:cTn>
                              </p:par>
                            </p:childTnLst>
                          </p:cTn>
                        </p:par>
                        <p:par>
                          <p:cTn id="18" fill="hold">
                            <p:stCondLst>
                              <p:cond delay="12877"/>
                            </p:stCondLst>
                            <p:childTnLst>
                              <p:par>
                                <p:cTn id="19" presetID="1" presetClass="mediacall" presetSubtype="0" fill="hold" nodeType="afterEffect">
                                  <p:stCondLst>
                                    <p:cond delay="0"/>
                                  </p:stCondLst>
                                  <p:childTnLst>
                                    <p:cmd type="call" cmd="playFrom(0.0)">
                                      <p:cBhvr>
                                        <p:cTn id="20" dur="3709" fill="hold"/>
                                        <p:tgtEl>
                                          <p:spTgt spid="15"/>
                                        </p:tgtEl>
                                      </p:cBhvr>
                                    </p:cmd>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27" fill="hold" display="0">
                  <p:stCondLst>
                    <p:cond delay="indefinite"/>
                  </p:stCondLst>
                </p:cTn>
                <p:tgtEl>
                  <p:spTgt spid="9"/>
                </p:tgtEl>
              </p:cMediaNode>
            </p:video>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3124</TotalTime>
  <Words>1578</Words>
  <Application>Microsoft Office PowerPoint</Application>
  <PresentationFormat>Widescreen</PresentationFormat>
  <Paragraphs>192</Paragraphs>
  <Slides>33</Slides>
  <Notes>29</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Arial</vt:lpstr>
      <vt:lpstr>SegoeuiPc</vt:lpstr>
      <vt:lpstr>Bookman Old Style</vt:lpstr>
      <vt:lpstr>Calibri</vt:lpstr>
      <vt:lpstr>Arial Black</vt:lpstr>
      <vt:lpstr>Roboto Black</vt:lpstr>
      <vt:lpstr>Times New Roman</vt:lpstr>
      <vt:lpstr>Roboto</vt:lpstr>
      <vt:lpstr>Calibri Light</vt:lpstr>
      <vt:lpstr>1_Office Theme</vt:lpstr>
      <vt:lpstr>2_Office Theme</vt:lpstr>
      <vt:lpstr>1_Tema de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157</cp:revision>
  <dcterms:created xsi:type="dcterms:W3CDTF">2023-04-01T23:44:56Z</dcterms:created>
  <dcterms:modified xsi:type="dcterms:W3CDTF">2023-09-07T10:55:11Z</dcterms:modified>
</cp:coreProperties>
</file>