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wdp" ContentType="image/vnd.ms-photo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7724" r:id="rId4"/>
    <p:sldId id="7723" r:id="rId6"/>
    <p:sldId id="7725" r:id="rId7"/>
    <p:sldId id="7726" r:id="rId8"/>
    <p:sldId id="3914" r:id="rId9"/>
    <p:sldId id="7698" r:id="rId10"/>
    <p:sldId id="312" r:id="rId11"/>
    <p:sldId id="7729" r:id="rId12"/>
    <p:sldId id="7714" r:id="rId13"/>
    <p:sldId id="300" r:id="rId14"/>
    <p:sldId id="7730" r:id="rId15"/>
    <p:sldId id="7716" r:id="rId16"/>
    <p:sldId id="7700" r:id="rId17"/>
    <p:sldId id="7728" r:id="rId18"/>
    <p:sldId id="7731" r:id="rId19"/>
    <p:sldId id="7727" r:id="rId20"/>
    <p:sldId id="7709" r:id="rId21"/>
    <p:sldId id="7745" r:id="rId22"/>
    <p:sldId id="7746" r:id="rId23"/>
    <p:sldId id="7747" r:id="rId24"/>
    <p:sldId id="7748" r:id="rId25"/>
    <p:sldId id="7749" r:id="rId26"/>
    <p:sldId id="7717" r:id="rId27"/>
    <p:sldId id="768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>
        <p:scale>
          <a:sx n="74" d="100"/>
          <a:sy n="74" d="100"/>
        </p:scale>
        <p:origin x="-582" y="576"/>
      </p:cViewPr>
      <p:guideLst>
        <p:guide orient="horz" pos="217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96089-3D20-4FA9-ADCA-9D9461F2926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2382B-23E8-4A42-A19B-E3FC68E1355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0497E2D-5F28-475B-9CBB-6C9DE49F4E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/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>
              <a:fillRect/>
            </a:stretch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>
              <a:fillRect/>
            </a:stretch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>
              <a:fillRect/>
            </a:stretch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F1744E4-D568-4A09-93D8-A96F995217B1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645B730-E682-458B-84FA-A55B8F2BFABD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/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>
              <a:fillRect/>
            </a:stretch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>
              <a:fillRect/>
            </a:stretch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>
              <a:fillRect/>
            </a:stretch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bg2">
                    <a:lumMod val="25000"/>
                  </a:scheme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  <a:endParaRPr lang="zh-CN" altLang="en-US" sz="4000" dirty="0">
              <a:solidFill>
                <a:schemeClr val="bg2">
                  <a:lumMod val="25000"/>
                </a:schemeClr>
              </a:solidFill>
              <a:latin typeface="字魂141号-活力悦动体" panose="00000500000000000000" pitchFamily="2" charset="-122"/>
              <a:ea typeface="字魂141号-活力悦动体" panose="00000500000000000000" pitchFamily="2" charset="-122"/>
              <a:sym typeface="字魂141号-活力悦动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4.png"/><Relationship Id="rId17" Type="http://schemas.openxmlformats.org/officeDocument/2006/relationships/image" Target="../media/image2.png"/><Relationship Id="rId16" Type="http://schemas.openxmlformats.org/officeDocument/2006/relationships/image" Target="../media/image1.jpe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4.png"/><Relationship Id="rId16" Type="http://schemas.openxmlformats.org/officeDocument/2006/relationships/image" Target="../media/image2.png"/><Relationship Id="rId15" Type="http://schemas.openxmlformats.org/officeDocument/2006/relationships/image" Target="../media/image1.jpeg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>
            <a:fillRect/>
          </a:stretch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184458"/>
            <a:ext cx="11791950" cy="4010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>
            <a:fillRect/>
          </a:stretch>
        </p:blipFill>
        <p:spPr>
          <a:xfrm>
            <a:off x="200025" y="3671888"/>
            <a:ext cx="11791950" cy="3001654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314325"/>
            <a:ext cx="1076027" cy="10760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emf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2.xml"/><Relationship Id="rId10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microsoft.com/office/2007/relationships/hdphoto" Target="../media/image31.wdp"/><Relationship Id="rId4" Type="http://schemas.openxmlformats.org/officeDocument/2006/relationships/image" Target="../media/image30.png"/><Relationship Id="rId3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microsoft.com/office/2007/relationships/hdphoto" Target="../media/image31.wdp"/><Relationship Id="rId4" Type="http://schemas.openxmlformats.org/officeDocument/2006/relationships/image" Target="../media/image30.png"/><Relationship Id="rId3" Type="http://schemas.openxmlformats.org/officeDocument/2006/relationships/image" Target="../media/image24.png"/><Relationship Id="rId2" Type="http://schemas.openxmlformats.org/officeDocument/2006/relationships/image" Target="../media/image29.jpe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emf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file:///D:\Anh%20Huong\Ngoaikhoa%20Ailatrieupu\ketqua\Cau%20tra%20loi%20cuoi%20cung%20cua%20ban%20la%20B.mp3" TargetMode="External"/><Relationship Id="rId8" Type="http://schemas.microsoft.com/office/2007/relationships/media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A.mp3" TargetMode="External"/><Relationship Id="rId6" Type="http://schemas.microsoft.com/office/2007/relationships/media" Target="file:///D:\Anh%20Huong\Ngoaikhoa%20Ailatrieupu\ketqua\A%20xin%20chuc%20mung.mp3" TargetMode="External"/><Relationship Id="rId5" Type="http://schemas.openxmlformats.org/officeDocument/2006/relationships/audio" Target="file:///D:\Anh%20Huong\Ngoaikhoa%20Ailatrieupu\ketqua\A%20xin%20chuc%20mung.mp3" TargetMode="External"/><Relationship Id="rId4" Type="http://schemas.openxmlformats.org/officeDocument/2006/relationships/image" Target="../media/image35.png"/><Relationship Id="rId32" Type="http://schemas.openxmlformats.org/officeDocument/2006/relationships/slideLayout" Target="../slideLayouts/slideLayout7.xml"/><Relationship Id="rId31" Type="http://schemas.openxmlformats.org/officeDocument/2006/relationships/image" Target="../media/image36.jpeg"/><Relationship Id="rId30" Type="http://schemas.microsoft.com/office/2007/relationships/media" Target="file:///D:\Anh%20Huong\Ngoaikhoa%20Ailatrieupu\Cauhoi\1.mp3" TargetMode="External"/><Relationship Id="rId3" Type="http://schemas.microsoft.com/office/2007/relationships/media" Target="file:///D:\Anh%20Huong\Ngoaikhoa%20Ailatrieupu\ketqua\Chung%20toi%20xin%20dua%20ra%20cau%20tra%20loi%20dung1.mp3" TargetMode="External"/><Relationship Id="rId29" Type="http://schemas.openxmlformats.org/officeDocument/2006/relationships/audio" Target="file:///D:\Anh%20Huong\Ngoaikhoa%20Ailatrieupu\Cauhoi\1.mp3" TargetMode="External"/><Relationship Id="rId28" Type="http://schemas.microsoft.com/office/2007/relationships/media" Target="file:///D:\Anh%20Huong\Ngoaikhoa%20Ailatrieupu\Cauhoi\Bat%20dau%20di%20tim%20ai%20la%20trieu%20phu-cau1.mp3" TargetMode="External"/><Relationship Id="rId27" Type="http://schemas.openxmlformats.org/officeDocument/2006/relationships/audio" Target="file:///D:\Anh%20Huong\Ngoaikhoa%20Ailatrieupu\Cauhoi\Bat%20dau%20di%20tim%20ai%20la%20trieu%20phu-cau1.mp3" TargetMode="External"/><Relationship Id="rId26" Type="http://schemas.microsoft.com/office/2007/relationships/media" Target="file:///D:\Anh%20Huong\Ngoaikhoa%20Ailatrieupu\ketqua\Khangia.mp3" TargetMode="External"/><Relationship Id="rId25" Type="http://schemas.openxmlformats.org/officeDocument/2006/relationships/audio" Target="file:///D:\Anh%20Huong\Ngoaikhoa%20Ailatrieupu\ketqua\Khangia.mp3" TargetMode="External"/><Relationship Id="rId24" Type="http://schemas.microsoft.com/office/2007/relationships/media" Target="file:///D:\Anh%20Huong\Ngoaikhoa%20Ailatrieupu\ketqua\phone.mp3" TargetMode="External"/><Relationship Id="rId23" Type="http://schemas.openxmlformats.org/officeDocument/2006/relationships/audio" Target="file:///D:\Anh%20Huong\Ngoaikhoa%20Ailatrieupu\ketqua\phone.mp3" TargetMode="External"/><Relationship Id="rId22" Type="http://schemas.microsoft.com/office/2007/relationships/media" Target="file:///D:\Anh%20Huong\Ngoaikhoa%20Ailatrieupu\ketqua\Nguoi%20than.mp3" TargetMode="External"/><Relationship Id="rId21" Type="http://schemas.openxmlformats.org/officeDocument/2006/relationships/audio" Target="file:///D:\Anh%20Huong\Ngoaikhoa%20Ailatrieupu\ketqua\Nguoi%20than.mp3" TargetMode="External"/><Relationship Id="rId20" Type="http://schemas.microsoft.com/office/2007/relationships/media" Target="file:///D:\Anh%20Huong\Ngoaikhoa%20Ailatrieupu\ketqua\c%20va%20d%20la%20hai%20phuong%20an%20sai.mp3" TargetMode="External"/><Relationship Id="rId2" Type="http://schemas.openxmlformats.org/officeDocument/2006/relationships/audio" Target="file:///D:\Anh%20Huong\Ngoaikhoa%20Ailatrieupu\ketqua\Chung%20toi%20xin%20dua%20ra%20cau%20tra%20loi%20dung1.mp3" TargetMode="External"/><Relationship Id="rId19" Type="http://schemas.openxmlformats.org/officeDocument/2006/relationships/audio" Target="file:///D:\Anh%20Huong\Ngoaikhoa%20Ailatrieupu\ketqua\c%20va%20d%20la%20hai%20phuong%20an%20sai.mp3" TargetMode="External"/><Relationship Id="rId18" Type="http://schemas.microsoft.com/office/2007/relationships/media" Target="file:///D:\Anh%20Huong\Ngoaikhoa%20Ailatrieupu\ketqua\May%20tinh%20bo%202%20phuong%20an%20sai1.mp3" TargetMode="External"/><Relationship Id="rId17" Type="http://schemas.openxmlformats.org/officeDocument/2006/relationships/audio" Target="file:///D:\Anh%20Huong\Ngoaikhoa%20Ailatrieupu\ketqua\May%20tinh%20bo%202%20phuong%20an%20sai1.mp3" TargetMode="External"/><Relationship Id="rId16" Type="http://schemas.microsoft.com/office/2007/relationships/media" Target="file:///D:\Anh%20Huong\Ngoaikhoa%20Ailatrieupu\ketqua\Cau%20tra%20loi%20cuoi%20cung%20cua%20ban%20la%20D.mp3" TargetMode="External"/><Relationship Id="rId15" Type="http://schemas.openxmlformats.org/officeDocument/2006/relationships/audio" Target="file:///D:\Anh%20Huong\Ngoaikhoa%20Ailatrieupu\ketqua\Cau%20tra%20loi%20cuoi%20cung%20cua%20ban%20la%20D.mp3" TargetMode="External"/><Relationship Id="rId14" Type="http://schemas.microsoft.com/office/2007/relationships/media" Target="file:///D:\Anh%20Huong\Ngoaikhoa%20Ailatrieupu\ketqua\Cau%20tra%20loi%20cuoi%20cung%20cua%20ban%20la%20C.mp3" TargetMode="External"/><Relationship Id="rId13" Type="http://schemas.openxmlformats.org/officeDocument/2006/relationships/audio" Target="file:///D:\Anh%20Huong\Ngoaikhoa%20Ailatrieupu\ketqua\Cau%20tra%20loi%20cuoi%20cung%20cua%20ban%20la%20C.mp3" TargetMode="External"/><Relationship Id="rId12" Type="http://schemas.microsoft.com/office/2007/relationships/media" Target="file:///D:\Anh%20Huong\Ngoaikhoa%20Ailatrieupu\ketqua\Cau%20tra%20loi%20dung%20cua%20chung%20toi%20la%20A.mp3" TargetMode="External"/><Relationship Id="rId11" Type="http://schemas.openxmlformats.org/officeDocument/2006/relationships/audio" Target="file:///D:\Anh%20Huong\Ngoaikhoa%20Ailatrieupu\ketqua\Cau%20tra%20loi%20dung%20cua%20chung%20toi%20la%20A.mp3" TargetMode="External"/><Relationship Id="rId10" Type="http://schemas.microsoft.com/office/2007/relationships/media" Target="file:///D:\Anh%20Huong\Ngoaikhoa%20Ailatrieupu\ketqua\Cau%20tra%20loi%20cuoi%20cung%20cua%20ban%20la%20B.mp3" TargetMode="External"/><Relationship Id="rId1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file:///D:\Anh%20Huong\Ngoaikhoa%20Ailatrieupu\ketqua\Cau%20tra%20loi%20cuoi%20cung%20cua%20ban%20la%20B.mp3" TargetMode="External"/><Relationship Id="rId8" Type="http://schemas.microsoft.com/office/2007/relationships/media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A.mp3" TargetMode="External"/><Relationship Id="rId6" Type="http://schemas.microsoft.com/office/2007/relationships/media" Target="file:///D:\Anh%20Huong\Ngoaikhoa%20Ailatrieupu\ketqua\A%20xin%20chuc%20mung.mp3" TargetMode="External"/><Relationship Id="rId5" Type="http://schemas.openxmlformats.org/officeDocument/2006/relationships/audio" Target="file:///D:\Anh%20Huong\Ngoaikhoa%20Ailatrieupu\ketqua\A%20xin%20chuc%20mung.mp3" TargetMode="External"/><Relationship Id="rId4" Type="http://schemas.openxmlformats.org/officeDocument/2006/relationships/image" Target="../media/image35.png"/><Relationship Id="rId32" Type="http://schemas.openxmlformats.org/officeDocument/2006/relationships/slideLayout" Target="../slideLayouts/slideLayout7.xml"/><Relationship Id="rId31" Type="http://schemas.openxmlformats.org/officeDocument/2006/relationships/image" Target="../media/image36.jpeg"/><Relationship Id="rId30" Type="http://schemas.microsoft.com/office/2007/relationships/media" Target="file:///D:\Anh%20Huong\Ngoaikhoa%20Ailatrieupu\Cauhoi\1.mp3" TargetMode="External"/><Relationship Id="rId3" Type="http://schemas.microsoft.com/office/2007/relationships/media" Target="file:///D:\Anh%20Huong\Ngoaikhoa%20Ailatrieupu\ketqua\Chung%20toi%20xin%20dua%20ra%20cau%20tra%20loi%20dung1.mp3" TargetMode="External"/><Relationship Id="rId29" Type="http://schemas.openxmlformats.org/officeDocument/2006/relationships/audio" Target="file:///D:\Anh%20Huong\Ngoaikhoa%20Ailatrieupu\Cauhoi\1.mp3" TargetMode="External"/><Relationship Id="rId28" Type="http://schemas.microsoft.com/office/2007/relationships/media" Target="file:///D:\Anh%20Huong\Ngoaikhoa%20Ailatrieupu\Cauhoi\Bat%20dau%20di%20tim%20ai%20la%20trieu%20phu-cau1.mp3" TargetMode="External"/><Relationship Id="rId27" Type="http://schemas.openxmlformats.org/officeDocument/2006/relationships/audio" Target="file:///D:\Anh%20Huong\Ngoaikhoa%20Ailatrieupu\Cauhoi\Bat%20dau%20di%20tim%20ai%20la%20trieu%20phu-cau1.mp3" TargetMode="External"/><Relationship Id="rId26" Type="http://schemas.microsoft.com/office/2007/relationships/media" Target="file:///D:\Anh%20Huong\Ngoaikhoa%20Ailatrieupu\ketqua\Khangia.mp3" TargetMode="External"/><Relationship Id="rId25" Type="http://schemas.openxmlformats.org/officeDocument/2006/relationships/audio" Target="file:///D:\Anh%20Huong\Ngoaikhoa%20Ailatrieupu\ketqua\Khangia.mp3" TargetMode="External"/><Relationship Id="rId24" Type="http://schemas.microsoft.com/office/2007/relationships/media" Target="file:///D:\Anh%20Huong\Ngoaikhoa%20Ailatrieupu\ketqua\phone.mp3" TargetMode="External"/><Relationship Id="rId23" Type="http://schemas.openxmlformats.org/officeDocument/2006/relationships/audio" Target="file:///D:\Anh%20Huong\Ngoaikhoa%20Ailatrieupu\ketqua\phone.mp3" TargetMode="External"/><Relationship Id="rId22" Type="http://schemas.microsoft.com/office/2007/relationships/media" Target="file:///D:\Anh%20Huong\Ngoaikhoa%20Ailatrieupu\ketqua\Nguoi%20than.mp3" TargetMode="External"/><Relationship Id="rId21" Type="http://schemas.openxmlformats.org/officeDocument/2006/relationships/audio" Target="file:///D:\Anh%20Huong\Ngoaikhoa%20Ailatrieupu\ketqua\Nguoi%20than.mp3" TargetMode="External"/><Relationship Id="rId20" Type="http://schemas.microsoft.com/office/2007/relationships/media" Target="file:///D:\Anh%20Huong\Ngoaikhoa%20Ailatrieupu\ketqua\c%20va%20d%20la%20hai%20phuong%20an%20sai.mp3" TargetMode="External"/><Relationship Id="rId2" Type="http://schemas.openxmlformats.org/officeDocument/2006/relationships/audio" Target="file:///D:\Anh%20Huong\Ngoaikhoa%20Ailatrieupu\ketqua\Chung%20toi%20xin%20dua%20ra%20cau%20tra%20loi%20dung1.mp3" TargetMode="External"/><Relationship Id="rId19" Type="http://schemas.openxmlformats.org/officeDocument/2006/relationships/audio" Target="file:///D:\Anh%20Huong\Ngoaikhoa%20Ailatrieupu\ketqua\c%20va%20d%20la%20hai%20phuong%20an%20sai.mp3" TargetMode="External"/><Relationship Id="rId18" Type="http://schemas.microsoft.com/office/2007/relationships/media" Target="file:///D:\Anh%20Huong\Ngoaikhoa%20Ailatrieupu\ketqua\May%20tinh%20bo%202%20phuong%20an%20sai1.mp3" TargetMode="External"/><Relationship Id="rId17" Type="http://schemas.openxmlformats.org/officeDocument/2006/relationships/audio" Target="file:///D:\Anh%20Huong\Ngoaikhoa%20Ailatrieupu\ketqua\May%20tinh%20bo%202%20phuong%20an%20sai1.mp3" TargetMode="External"/><Relationship Id="rId16" Type="http://schemas.microsoft.com/office/2007/relationships/media" Target="file:///D:\Anh%20Huong\Ngoaikhoa%20Ailatrieupu\ketqua\Cau%20tra%20loi%20cuoi%20cung%20cua%20ban%20la%20D.mp3" TargetMode="External"/><Relationship Id="rId15" Type="http://schemas.openxmlformats.org/officeDocument/2006/relationships/audio" Target="file:///D:\Anh%20Huong\Ngoaikhoa%20Ailatrieupu\ketqua\Cau%20tra%20loi%20cuoi%20cung%20cua%20ban%20la%20D.mp3" TargetMode="External"/><Relationship Id="rId14" Type="http://schemas.microsoft.com/office/2007/relationships/media" Target="file:///D:\Anh%20Huong\Ngoaikhoa%20Ailatrieupu\ketqua\Cau%20tra%20loi%20cuoi%20cung%20cua%20ban%20la%20C.mp3" TargetMode="External"/><Relationship Id="rId13" Type="http://schemas.openxmlformats.org/officeDocument/2006/relationships/audio" Target="file:///D:\Anh%20Huong\Ngoaikhoa%20Ailatrieupu\ketqua\Cau%20tra%20loi%20cuoi%20cung%20cua%20ban%20la%20C.mp3" TargetMode="External"/><Relationship Id="rId12" Type="http://schemas.microsoft.com/office/2007/relationships/media" Target="file:///D:\Anh%20Huong\Ngoaikhoa%20Ailatrieupu\ketqua\Cau%20tra%20loi%20dung%20cua%20chung%20toi%20la%20A.mp3" TargetMode="External"/><Relationship Id="rId11" Type="http://schemas.openxmlformats.org/officeDocument/2006/relationships/audio" Target="file:///D:\Anh%20Huong\Ngoaikhoa%20Ailatrieupu\ketqua\Cau%20tra%20loi%20dung%20cua%20chung%20toi%20la%20A.mp3" TargetMode="External"/><Relationship Id="rId10" Type="http://schemas.microsoft.com/office/2007/relationships/media" Target="file:///D:\Anh%20Huong\Ngoaikhoa%20Ailatrieupu\ketqua\Cau%20tra%20loi%20cuoi%20cung%20cua%20ban%20la%20B.mp3" TargetMode="External"/><Relationship Id="rId1" Type="http://schemas.openxmlformats.org/officeDocument/2006/relationships/image" Target="../media/image34.wmf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audio" Target="file:///D:\Anh%20Huong\Ngoaikhoa%20Ailatrieupu\ketqua\Cau%20tra%20loi%20cuoi%20cung%20cua%20ban%20la%20B.mp3" TargetMode="External"/><Relationship Id="rId8" Type="http://schemas.microsoft.com/office/2007/relationships/media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A.mp3" TargetMode="External"/><Relationship Id="rId6" Type="http://schemas.microsoft.com/office/2007/relationships/media" Target="file:///D:\Anh%20Huong\Ngoaikhoa%20Ailatrieupu\ketqua\A%20xin%20chuc%20mung.mp3" TargetMode="External"/><Relationship Id="rId5" Type="http://schemas.openxmlformats.org/officeDocument/2006/relationships/audio" Target="file:///D:\Anh%20Huong\Ngoaikhoa%20Ailatrieupu\ketqua\A%20xin%20chuc%20mung.mp3" TargetMode="External"/><Relationship Id="rId4" Type="http://schemas.openxmlformats.org/officeDocument/2006/relationships/image" Target="../media/image35.png"/><Relationship Id="rId32" Type="http://schemas.openxmlformats.org/officeDocument/2006/relationships/slideLayout" Target="../slideLayouts/slideLayout7.xml"/><Relationship Id="rId31" Type="http://schemas.openxmlformats.org/officeDocument/2006/relationships/image" Target="../media/image36.jpeg"/><Relationship Id="rId30" Type="http://schemas.microsoft.com/office/2007/relationships/media" Target="file:///D:\Anh%20Huong\Ngoaikhoa%20Ailatrieupu\Cauhoi\1.mp3" TargetMode="External"/><Relationship Id="rId3" Type="http://schemas.microsoft.com/office/2007/relationships/media" Target="file:///D:\Anh%20Huong\Ngoaikhoa%20Ailatrieupu\ketqua\Chung%20toi%20xin%20dua%20ra%20cau%20tra%20loi%20dung1.mp3" TargetMode="External"/><Relationship Id="rId29" Type="http://schemas.openxmlformats.org/officeDocument/2006/relationships/audio" Target="file:///D:\Anh%20Huong\Ngoaikhoa%20Ailatrieupu\Cauhoi\1.mp3" TargetMode="External"/><Relationship Id="rId28" Type="http://schemas.microsoft.com/office/2007/relationships/media" Target="file:///D:\Anh%20Huong\Ngoaikhoa%20Ailatrieupu\Cauhoi\Bat%20dau%20di%20tim%20ai%20la%20trieu%20phu-cau1.mp3" TargetMode="External"/><Relationship Id="rId27" Type="http://schemas.openxmlformats.org/officeDocument/2006/relationships/audio" Target="file:///D:\Anh%20Huong\Ngoaikhoa%20Ailatrieupu\Cauhoi\Bat%20dau%20di%20tim%20ai%20la%20trieu%20phu-cau1.mp3" TargetMode="External"/><Relationship Id="rId26" Type="http://schemas.microsoft.com/office/2007/relationships/media" Target="file:///D:\Anh%20Huong\Ngoaikhoa%20Ailatrieupu\ketqua\Khangia.mp3" TargetMode="External"/><Relationship Id="rId25" Type="http://schemas.openxmlformats.org/officeDocument/2006/relationships/audio" Target="file:///D:\Anh%20Huong\Ngoaikhoa%20Ailatrieupu\ketqua\Khangia.mp3" TargetMode="External"/><Relationship Id="rId24" Type="http://schemas.microsoft.com/office/2007/relationships/media" Target="file:///D:\Anh%20Huong\Ngoaikhoa%20Ailatrieupu\ketqua\phone.mp3" TargetMode="External"/><Relationship Id="rId23" Type="http://schemas.openxmlformats.org/officeDocument/2006/relationships/audio" Target="file:///D:\Anh%20Huong\Ngoaikhoa%20Ailatrieupu\ketqua\phone.mp3" TargetMode="External"/><Relationship Id="rId22" Type="http://schemas.microsoft.com/office/2007/relationships/media" Target="file:///D:\Anh%20Huong\Ngoaikhoa%20Ailatrieupu\ketqua\Nguoi%20than.mp3" TargetMode="External"/><Relationship Id="rId21" Type="http://schemas.openxmlformats.org/officeDocument/2006/relationships/audio" Target="file:///D:\Anh%20Huong\Ngoaikhoa%20Ailatrieupu\ketqua\Nguoi%20than.mp3" TargetMode="External"/><Relationship Id="rId20" Type="http://schemas.microsoft.com/office/2007/relationships/media" Target="file:///D:\Anh%20Huong\Ngoaikhoa%20Ailatrieupu\ketqua\c%20va%20d%20la%20hai%20phuong%20an%20sai.mp3" TargetMode="External"/><Relationship Id="rId2" Type="http://schemas.openxmlformats.org/officeDocument/2006/relationships/audio" Target="file:///D:\Anh%20Huong\Ngoaikhoa%20Ailatrieupu\ketqua\Chung%20toi%20xin%20dua%20ra%20cau%20tra%20loi%20dung1.mp3" TargetMode="External"/><Relationship Id="rId19" Type="http://schemas.openxmlformats.org/officeDocument/2006/relationships/audio" Target="file:///D:\Anh%20Huong\Ngoaikhoa%20Ailatrieupu\ketqua\c%20va%20d%20la%20hai%20phuong%20an%20sai.mp3" TargetMode="External"/><Relationship Id="rId18" Type="http://schemas.microsoft.com/office/2007/relationships/media" Target="file:///D:\Anh%20Huong\Ngoaikhoa%20Ailatrieupu\ketqua\May%20tinh%20bo%202%20phuong%20an%20sai1.mp3" TargetMode="External"/><Relationship Id="rId17" Type="http://schemas.openxmlformats.org/officeDocument/2006/relationships/audio" Target="file:///D:\Anh%20Huong\Ngoaikhoa%20Ailatrieupu\ketqua\May%20tinh%20bo%202%20phuong%20an%20sai1.mp3" TargetMode="External"/><Relationship Id="rId16" Type="http://schemas.microsoft.com/office/2007/relationships/media" Target="file:///D:\Anh%20Huong\Ngoaikhoa%20Ailatrieupu\ketqua\Cau%20tra%20loi%20cuoi%20cung%20cua%20ban%20la%20D.mp3" TargetMode="External"/><Relationship Id="rId15" Type="http://schemas.openxmlformats.org/officeDocument/2006/relationships/audio" Target="file:///D:\Anh%20Huong\Ngoaikhoa%20Ailatrieupu\ketqua\Cau%20tra%20loi%20cuoi%20cung%20cua%20ban%20la%20D.mp3" TargetMode="External"/><Relationship Id="rId14" Type="http://schemas.microsoft.com/office/2007/relationships/media" Target="file:///D:\Anh%20Huong\Ngoaikhoa%20Ailatrieupu\ketqua\Cau%20tra%20loi%20cuoi%20cung%20cua%20ban%20la%20C.mp3" TargetMode="External"/><Relationship Id="rId13" Type="http://schemas.openxmlformats.org/officeDocument/2006/relationships/audio" Target="file:///D:\Anh%20Huong\Ngoaikhoa%20Ailatrieupu\ketqua\Cau%20tra%20loi%20cuoi%20cung%20cua%20ban%20la%20C.mp3" TargetMode="External"/><Relationship Id="rId12" Type="http://schemas.microsoft.com/office/2007/relationships/media" Target="file:///D:\Anh%20Huong\Ngoaikhoa%20Ailatrieupu\ketqua\Cau%20tra%20loi%20dung%20cua%20chung%20toi%20la%20A.mp3" TargetMode="External"/><Relationship Id="rId11" Type="http://schemas.openxmlformats.org/officeDocument/2006/relationships/audio" Target="file:///D:\Anh%20Huong\Ngoaikhoa%20Ailatrieupu\ketqua\Cau%20tra%20loi%20dung%20cua%20chung%20toi%20la%20A.mp3" TargetMode="External"/><Relationship Id="rId10" Type="http://schemas.microsoft.com/office/2007/relationships/media" Target="file:///D:\Anh%20Huong\Ngoaikhoa%20Ailatrieupu\ketqua\Cau%20tra%20loi%20cuoi%20cung%20cua%20ban%20la%20B.mp3" TargetMode="External"/><Relationship Id="rId1" Type="http://schemas.openxmlformats.org/officeDocument/2006/relationships/image" Target="../media/image34.wmf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audio" Target="file:///D:\Anh%20Huong\Ngoaikhoa%20Ailatrieupu\ketqua\Cau%20tra%20loi%20cuoi%20cung%20cua%20ban%20la%20B.mp3" TargetMode="External"/><Relationship Id="rId8" Type="http://schemas.microsoft.com/office/2007/relationships/media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A.mp3" TargetMode="External"/><Relationship Id="rId6" Type="http://schemas.microsoft.com/office/2007/relationships/media" Target="file:///D:\Anh%20Huong\Ngoaikhoa%20Ailatrieupu\ketqua\A%20xin%20chuc%20mung.mp3" TargetMode="External"/><Relationship Id="rId5" Type="http://schemas.openxmlformats.org/officeDocument/2006/relationships/audio" Target="file:///D:\Anh%20Huong\Ngoaikhoa%20Ailatrieupu\ketqua\A%20xin%20chuc%20mung.mp3" TargetMode="External"/><Relationship Id="rId4" Type="http://schemas.openxmlformats.org/officeDocument/2006/relationships/image" Target="../media/image35.png"/><Relationship Id="rId32" Type="http://schemas.openxmlformats.org/officeDocument/2006/relationships/slideLayout" Target="../slideLayouts/slideLayout7.xml"/><Relationship Id="rId31" Type="http://schemas.openxmlformats.org/officeDocument/2006/relationships/image" Target="../media/image36.jpeg"/><Relationship Id="rId30" Type="http://schemas.microsoft.com/office/2007/relationships/media" Target="file:///D:\Anh%20Huong\Ngoaikhoa%20Ailatrieupu\Cauhoi\1.mp3" TargetMode="External"/><Relationship Id="rId3" Type="http://schemas.microsoft.com/office/2007/relationships/media" Target="file:///D:\Anh%20Huong\Ngoaikhoa%20Ailatrieupu\ketqua\Chung%20toi%20xin%20dua%20ra%20cau%20tra%20loi%20dung1.mp3" TargetMode="External"/><Relationship Id="rId29" Type="http://schemas.openxmlformats.org/officeDocument/2006/relationships/audio" Target="file:///D:\Anh%20Huong\Ngoaikhoa%20Ailatrieupu\Cauhoi\1.mp3" TargetMode="External"/><Relationship Id="rId28" Type="http://schemas.microsoft.com/office/2007/relationships/media" Target="file:///D:\Anh%20Huong\Ngoaikhoa%20Ailatrieupu\Cauhoi\Bat%20dau%20di%20tim%20ai%20la%20trieu%20phu-cau1.mp3" TargetMode="External"/><Relationship Id="rId27" Type="http://schemas.openxmlformats.org/officeDocument/2006/relationships/audio" Target="file:///D:\Anh%20Huong\Ngoaikhoa%20Ailatrieupu\Cauhoi\Bat%20dau%20di%20tim%20ai%20la%20trieu%20phu-cau1.mp3" TargetMode="External"/><Relationship Id="rId26" Type="http://schemas.microsoft.com/office/2007/relationships/media" Target="file:///D:\Anh%20Huong\Ngoaikhoa%20Ailatrieupu\ketqua\Khangia.mp3" TargetMode="External"/><Relationship Id="rId25" Type="http://schemas.openxmlformats.org/officeDocument/2006/relationships/audio" Target="file:///D:\Anh%20Huong\Ngoaikhoa%20Ailatrieupu\ketqua\Khangia.mp3" TargetMode="External"/><Relationship Id="rId24" Type="http://schemas.microsoft.com/office/2007/relationships/media" Target="file:///D:\Anh%20Huong\Ngoaikhoa%20Ailatrieupu\ketqua\phone.mp3" TargetMode="External"/><Relationship Id="rId23" Type="http://schemas.openxmlformats.org/officeDocument/2006/relationships/audio" Target="file:///D:\Anh%20Huong\Ngoaikhoa%20Ailatrieupu\ketqua\phone.mp3" TargetMode="External"/><Relationship Id="rId22" Type="http://schemas.microsoft.com/office/2007/relationships/media" Target="file:///D:\Anh%20Huong\Ngoaikhoa%20Ailatrieupu\ketqua\Nguoi%20than.mp3" TargetMode="External"/><Relationship Id="rId21" Type="http://schemas.openxmlformats.org/officeDocument/2006/relationships/audio" Target="file:///D:\Anh%20Huong\Ngoaikhoa%20Ailatrieupu\ketqua\Nguoi%20than.mp3" TargetMode="External"/><Relationship Id="rId20" Type="http://schemas.microsoft.com/office/2007/relationships/media" Target="file:///D:\Anh%20Huong\Ngoaikhoa%20Ailatrieupu\ketqua\c%20va%20d%20la%20hai%20phuong%20an%20sai.mp3" TargetMode="External"/><Relationship Id="rId2" Type="http://schemas.openxmlformats.org/officeDocument/2006/relationships/audio" Target="file:///D:\Anh%20Huong\Ngoaikhoa%20Ailatrieupu\ketqua\Chung%20toi%20xin%20dua%20ra%20cau%20tra%20loi%20dung1.mp3" TargetMode="External"/><Relationship Id="rId19" Type="http://schemas.openxmlformats.org/officeDocument/2006/relationships/audio" Target="file:///D:\Anh%20Huong\Ngoaikhoa%20Ailatrieupu\ketqua\c%20va%20d%20la%20hai%20phuong%20an%20sai.mp3" TargetMode="External"/><Relationship Id="rId18" Type="http://schemas.microsoft.com/office/2007/relationships/media" Target="file:///D:\Anh%20Huong\Ngoaikhoa%20Ailatrieupu\ketqua\May%20tinh%20bo%202%20phuong%20an%20sai1.mp3" TargetMode="External"/><Relationship Id="rId17" Type="http://schemas.openxmlformats.org/officeDocument/2006/relationships/audio" Target="file:///D:\Anh%20Huong\Ngoaikhoa%20Ailatrieupu\ketqua\May%20tinh%20bo%202%20phuong%20an%20sai1.mp3" TargetMode="External"/><Relationship Id="rId16" Type="http://schemas.microsoft.com/office/2007/relationships/media" Target="file:///D:\Anh%20Huong\Ngoaikhoa%20Ailatrieupu\ketqua\Cau%20tra%20loi%20cuoi%20cung%20cua%20ban%20la%20D.mp3" TargetMode="External"/><Relationship Id="rId15" Type="http://schemas.openxmlformats.org/officeDocument/2006/relationships/audio" Target="file:///D:\Anh%20Huong\Ngoaikhoa%20Ailatrieupu\ketqua\Cau%20tra%20loi%20cuoi%20cung%20cua%20ban%20la%20D.mp3" TargetMode="External"/><Relationship Id="rId14" Type="http://schemas.microsoft.com/office/2007/relationships/media" Target="file:///D:\Anh%20Huong\Ngoaikhoa%20Ailatrieupu\ketqua\Cau%20tra%20loi%20cuoi%20cung%20cua%20ban%20la%20C.mp3" TargetMode="External"/><Relationship Id="rId13" Type="http://schemas.openxmlformats.org/officeDocument/2006/relationships/audio" Target="file:///D:\Anh%20Huong\Ngoaikhoa%20Ailatrieupu\ketqua\Cau%20tra%20loi%20cuoi%20cung%20cua%20ban%20la%20C.mp3" TargetMode="External"/><Relationship Id="rId12" Type="http://schemas.microsoft.com/office/2007/relationships/media" Target="file:///D:\Anh%20Huong\Ngoaikhoa%20Ailatrieupu\ketqua\Cau%20tra%20loi%20dung%20cua%20chung%20toi%20la%20A.mp3" TargetMode="External"/><Relationship Id="rId11" Type="http://schemas.openxmlformats.org/officeDocument/2006/relationships/audio" Target="file:///D:\Anh%20Huong\Ngoaikhoa%20Ailatrieupu\ketqua\Cau%20tra%20loi%20dung%20cua%20chung%20toi%20la%20A.mp3" TargetMode="External"/><Relationship Id="rId10" Type="http://schemas.microsoft.com/office/2007/relationships/media" Target="file:///D:\Anh%20Huong\Ngoaikhoa%20Ailatrieupu\ketqua\Cau%20tra%20loi%20cuoi%20cung%20cua%20ban%20la%20B.mp3" TargetMode="External"/><Relationship Id="rId1" Type="http://schemas.openxmlformats.org/officeDocument/2006/relationships/image" Target="../media/image34.wm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file:///D:\Anh%20Huong\Ngoaikhoa%20Ailatrieupu\ketqua\Cau%20tra%20loi%20cuoi%20cung%20cua%20ban%20la%20B.mp3" TargetMode="External"/><Relationship Id="rId8" Type="http://schemas.microsoft.com/office/2007/relationships/media" Target="file:///D:\Anh%20Huong\Ngoaikhoa%20Ailatrieupu\ketqua\Cau%20tra%20loi%20cuoi%20cung%20cua%20ban%20la%20A.mp3" TargetMode="External"/><Relationship Id="rId7" Type="http://schemas.openxmlformats.org/officeDocument/2006/relationships/audio" Target="file:///D:\Anh%20Huong\Ngoaikhoa%20Ailatrieupu\ketqua\Cau%20tra%20loi%20cuoi%20cung%20cua%20ban%20la%20A.mp3" TargetMode="External"/><Relationship Id="rId6" Type="http://schemas.microsoft.com/office/2007/relationships/media" Target="file:///D:\Anh%20Huong\Ngoaikhoa%20Ailatrieupu\ketqua\A%20xin%20chuc%20mung.mp3" TargetMode="External"/><Relationship Id="rId5" Type="http://schemas.openxmlformats.org/officeDocument/2006/relationships/audio" Target="file:///D:\Anh%20Huong\Ngoaikhoa%20Ailatrieupu\ketqua\A%20xin%20chuc%20mung.mp3" TargetMode="External"/><Relationship Id="rId4" Type="http://schemas.openxmlformats.org/officeDocument/2006/relationships/image" Target="../media/image35.png"/><Relationship Id="rId32" Type="http://schemas.openxmlformats.org/officeDocument/2006/relationships/slideLayout" Target="../slideLayouts/slideLayout7.xml"/><Relationship Id="rId31" Type="http://schemas.openxmlformats.org/officeDocument/2006/relationships/image" Target="../media/image36.jpeg"/><Relationship Id="rId30" Type="http://schemas.microsoft.com/office/2007/relationships/media" Target="file:///D:\Anh%20Huong\Ngoaikhoa%20Ailatrieupu\Cauhoi\1.mp3" TargetMode="External"/><Relationship Id="rId3" Type="http://schemas.microsoft.com/office/2007/relationships/media" Target="file:///D:\Anh%20Huong\Ngoaikhoa%20Ailatrieupu\ketqua\Chung%20toi%20xin%20dua%20ra%20cau%20tra%20loi%20dung1.mp3" TargetMode="External"/><Relationship Id="rId29" Type="http://schemas.openxmlformats.org/officeDocument/2006/relationships/audio" Target="file:///D:\Anh%20Huong\Ngoaikhoa%20Ailatrieupu\Cauhoi\1.mp3" TargetMode="External"/><Relationship Id="rId28" Type="http://schemas.microsoft.com/office/2007/relationships/media" Target="file:///D:\Anh%20Huong\Ngoaikhoa%20Ailatrieupu\Cauhoi\Bat%20dau%20di%20tim%20ai%20la%20trieu%20phu-cau1.mp3" TargetMode="External"/><Relationship Id="rId27" Type="http://schemas.openxmlformats.org/officeDocument/2006/relationships/audio" Target="file:///D:\Anh%20Huong\Ngoaikhoa%20Ailatrieupu\Cauhoi\Bat%20dau%20di%20tim%20ai%20la%20trieu%20phu-cau1.mp3" TargetMode="External"/><Relationship Id="rId26" Type="http://schemas.microsoft.com/office/2007/relationships/media" Target="file:///D:\Anh%20Huong\Ngoaikhoa%20Ailatrieupu\ketqua\Khangia.mp3" TargetMode="External"/><Relationship Id="rId25" Type="http://schemas.openxmlformats.org/officeDocument/2006/relationships/audio" Target="file:///D:\Anh%20Huong\Ngoaikhoa%20Ailatrieupu\ketqua\Khangia.mp3" TargetMode="External"/><Relationship Id="rId24" Type="http://schemas.microsoft.com/office/2007/relationships/media" Target="file:///D:\Anh%20Huong\Ngoaikhoa%20Ailatrieupu\ketqua\phone.mp3" TargetMode="External"/><Relationship Id="rId23" Type="http://schemas.openxmlformats.org/officeDocument/2006/relationships/audio" Target="file:///D:\Anh%20Huong\Ngoaikhoa%20Ailatrieupu\ketqua\phone.mp3" TargetMode="External"/><Relationship Id="rId22" Type="http://schemas.microsoft.com/office/2007/relationships/media" Target="file:///D:\Anh%20Huong\Ngoaikhoa%20Ailatrieupu\ketqua\Nguoi%20than.mp3" TargetMode="External"/><Relationship Id="rId21" Type="http://schemas.openxmlformats.org/officeDocument/2006/relationships/audio" Target="file:///D:\Anh%20Huong\Ngoaikhoa%20Ailatrieupu\ketqua\Nguoi%20than.mp3" TargetMode="External"/><Relationship Id="rId20" Type="http://schemas.microsoft.com/office/2007/relationships/media" Target="file:///D:\Anh%20Huong\Ngoaikhoa%20Ailatrieupu\ketqua\c%20va%20d%20la%20hai%20phuong%20an%20sai.mp3" TargetMode="External"/><Relationship Id="rId2" Type="http://schemas.openxmlformats.org/officeDocument/2006/relationships/audio" Target="file:///D:\Anh%20Huong\Ngoaikhoa%20Ailatrieupu\ketqua\Chung%20toi%20xin%20dua%20ra%20cau%20tra%20loi%20dung1.mp3" TargetMode="External"/><Relationship Id="rId19" Type="http://schemas.openxmlformats.org/officeDocument/2006/relationships/audio" Target="file:///D:\Anh%20Huong\Ngoaikhoa%20Ailatrieupu\ketqua\c%20va%20d%20la%20hai%20phuong%20an%20sai.mp3" TargetMode="External"/><Relationship Id="rId18" Type="http://schemas.microsoft.com/office/2007/relationships/media" Target="file:///D:\Anh%20Huong\Ngoaikhoa%20Ailatrieupu\ketqua\May%20tinh%20bo%202%20phuong%20an%20sai1.mp3" TargetMode="External"/><Relationship Id="rId17" Type="http://schemas.openxmlformats.org/officeDocument/2006/relationships/audio" Target="file:///D:\Anh%20Huong\Ngoaikhoa%20Ailatrieupu\ketqua\May%20tinh%20bo%202%20phuong%20an%20sai1.mp3" TargetMode="External"/><Relationship Id="rId16" Type="http://schemas.microsoft.com/office/2007/relationships/media" Target="file:///D:\Anh%20Huong\Ngoaikhoa%20Ailatrieupu\ketqua\Cau%20tra%20loi%20cuoi%20cung%20cua%20ban%20la%20D.mp3" TargetMode="External"/><Relationship Id="rId15" Type="http://schemas.openxmlformats.org/officeDocument/2006/relationships/audio" Target="file:///D:\Anh%20Huong\Ngoaikhoa%20Ailatrieupu\ketqua\Cau%20tra%20loi%20cuoi%20cung%20cua%20ban%20la%20D.mp3" TargetMode="External"/><Relationship Id="rId14" Type="http://schemas.microsoft.com/office/2007/relationships/media" Target="file:///D:\Anh%20Huong\Ngoaikhoa%20Ailatrieupu\ketqua\Cau%20tra%20loi%20cuoi%20cung%20cua%20ban%20la%20C.mp3" TargetMode="External"/><Relationship Id="rId13" Type="http://schemas.openxmlformats.org/officeDocument/2006/relationships/audio" Target="file:///D:\Anh%20Huong\Ngoaikhoa%20Ailatrieupu\ketqua\Cau%20tra%20loi%20cuoi%20cung%20cua%20ban%20la%20C.mp3" TargetMode="External"/><Relationship Id="rId12" Type="http://schemas.microsoft.com/office/2007/relationships/media" Target="file:///D:\Anh%20Huong\Ngoaikhoa%20Ailatrieupu\ketqua\Cau%20tra%20loi%20dung%20cua%20chung%20toi%20la%20A.mp3" TargetMode="External"/><Relationship Id="rId11" Type="http://schemas.openxmlformats.org/officeDocument/2006/relationships/audio" Target="file:///D:\Anh%20Huong\Ngoaikhoa%20Ailatrieupu\ketqua\Cau%20tra%20loi%20dung%20cua%20chung%20toi%20la%20A.mp3" TargetMode="External"/><Relationship Id="rId10" Type="http://schemas.microsoft.com/office/2007/relationships/media" Target="file:///D:\Anh%20Huong\Ngoaikhoa%20Ailatrieupu\ketqua\Cau%20tra%20loi%20cuoi%20cung%20cua%20ban%20la%20B.mp3" TargetMode="External"/><Relationship Id="rId1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5.xml"/><Relationship Id="rId5" Type="http://schemas.openxmlformats.org/officeDocument/2006/relationships/audio" Target="../media/audio1.wav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audio" Target="../media/audio2.wav"/><Relationship Id="rId7" Type="http://schemas.openxmlformats.org/officeDocument/2006/relationships/image" Target="../media/image22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15.xml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emf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sv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>
            <a:fillRect/>
          </a:stretch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>
            <a:fillRect/>
          </a:stretch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>
            <a:fillRect/>
          </a:stretch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44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5915" y="1273810"/>
            <a:ext cx="1470660" cy="19665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0347" y="2389142"/>
            <a:ext cx="8596105" cy="251786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58473" y="1554341"/>
            <a:ext cx="936883" cy="962199"/>
          </a:xfrm>
          <a:prstGeom prst="ellipse">
            <a:avLst/>
          </a:prstGeom>
          <a:solidFill>
            <a:srgbClr val="FD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 45"/>
          <p:cNvSpPr/>
          <p:nvPr/>
        </p:nvSpPr>
        <p:spPr>
          <a:xfrm>
            <a:off x="2044807" y="1481443"/>
            <a:ext cx="524510" cy="922020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165225" y="320040"/>
            <a:ext cx="11002645" cy="6148705"/>
            <a:chOff x="656507" y="5928996"/>
            <a:chExt cx="3329278" cy="5218430"/>
          </a:xfrm>
        </p:grpSpPr>
        <p:sp>
          <p:nvSpPr>
            <p:cNvPr id="45" name="Rectangle: Rounded Corners 43"/>
            <p:cNvSpPr/>
            <p:nvPr/>
          </p:nvSpPr>
          <p:spPr>
            <a:xfrm>
              <a:off x="656507" y="5928996"/>
              <a:ext cx="3170382" cy="5218430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79664" y="6037769"/>
              <a:ext cx="3206121" cy="17493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>
                <a:defRPr/>
              </a:pPr>
              <a:r>
                <a:rPr lang="en-US" sz="32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Hình </a:t>
              </a:r>
              <a:r>
                <a:rPr lang="en-US" sz="32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stoteH" panose="020B7200000000000000" pitchFamily="34" charset="0"/>
                  <a:cs typeface="Times New Roman" panose="02020603050405020304" pitchFamily="18" charset="0"/>
                  <a:sym typeface="+mn-ea"/>
                </a:rPr>
                <a:t>H</a:t>
              </a:r>
              <a:r>
                <a:rPr lang="en-US" sz="32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gồm</a:t>
              </a:r>
              <a:r>
                <a:rPr lang="en-US" sz="32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hình </a:t>
              </a:r>
              <a:r>
                <a:rPr lang="en-US" sz="3200" b="1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</a:t>
              </a:r>
              <a:r>
                <a:rPr lang="en-US" sz="32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nhật</a:t>
              </a:r>
              <a:r>
                <a:rPr lang="en-US" sz="32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ABCD </a:t>
              </a:r>
              <a:r>
                <a:rPr lang="en-US" sz="3200" b="1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và</a:t>
              </a:r>
              <a:r>
                <a:rPr lang="en-US" sz="32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hình </a:t>
              </a:r>
              <a:r>
                <a:rPr lang="en-US" sz="3200" b="1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</a:t>
              </a:r>
              <a:r>
                <a:rPr lang="en-US" sz="32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nhật</a:t>
              </a:r>
              <a:r>
                <a:rPr lang="en-US" sz="32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DMNP </a:t>
              </a:r>
              <a:endPara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  <a:p>
              <a:pPr lvl="0" algn="l">
                <a:defRPr/>
              </a:pPr>
              <a:r>
                <a:rPr lang="en-US" sz="3200" b="1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như</a:t>
              </a:r>
              <a:r>
                <a:rPr lang="en-US" sz="32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hình </a:t>
              </a:r>
              <a:r>
                <a:rPr lang="en-US" sz="3200" b="1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bên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l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a) Tính diện tích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mỗi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hình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nhật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hình </a:t>
              </a:r>
              <a:r>
                <a:rPr lang="en-US" sz="32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vẽ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</a:t>
              </a:r>
              <a:endPara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l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b) Tính diện tích hình </a:t>
              </a:r>
              <a:r>
                <a:rPr lang="en-US" sz="3200" b="1" dirty="0">
                  <a:solidFill>
                    <a:prstClr val="black"/>
                  </a:solidFill>
                  <a:latin typeface=".VnAristoteH" panose="020B7200000000000000" pitchFamily="34" charset="0"/>
                  <a:cs typeface="Times New Roman" panose="02020603050405020304" pitchFamily="18" charset="0"/>
                  <a:sym typeface="+mn-ea"/>
                </a:rPr>
                <a:t>H</a:t>
              </a:r>
              <a:r>
                <a: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484803" y="249587"/>
            <a:ext cx="680720" cy="654984"/>
            <a:chOff x="599440" y="1433941"/>
            <a:chExt cx="680720" cy="654984"/>
          </a:xfrm>
        </p:grpSpPr>
        <p:sp>
          <p:nvSpPr>
            <p:cNvPr id="102" name="Isosceles Triangle 101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8805" y="2171065"/>
            <a:ext cx="4038600" cy="429768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338580" y="2432685"/>
            <a:ext cx="4067175" cy="3729355"/>
            <a:chOff x="989647" y="968579"/>
            <a:chExt cx="2711261" cy="3269742"/>
          </a:xfrm>
          <a:scene3d>
            <a:camera prst="perspectiveRight"/>
            <a:lightRig rig="threePt" dir="t"/>
          </a:scene3d>
        </p:grpSpPr>
        <p:grpSp>
          <p:nvGrpSpPr>
            <p:cNvPr id="2" name="Group 1"/>
            <p:cNvGrpSpPr/>
            <p:nvPr/>
          </p:nvGrpSpPr>
          <p:grpSpPr>
            <a:xfrm>
              <a:off x="989647" y="2371704"/>
              <a:ext cx="2711261" cy="1866617"/>
              <a:chOff x="1052429" y="2202612"/>
              <a:chExt cx="2711261" cy="1866617"/>
            </a:xfrm>
          </p:grpSpPr>
          <p:sp>
            <p:nvSpPr>
              <p:cNvPr id="47" name="Rectangle: Folded Corner 46"/>
              <p:cNvSpPr/>
              <p:nvPr/>
            </p:nvSpPr>
            <p:spPr>
              <a:xfrm>
                <a:off x="1217800" y="2202612"/>
                <a:ext cx="2545890" cy="1866617"/>
              </a:xfrm>
              <a:custGeom>
                <a:avLst/>
                <a:gdLst>
                  <a:gd name="connsiteX0" fmla="*/ 0 w 2545890"/>
                  <a:gd name="connsiteY0" fmla="*/ 0 h 1866617"/>
                  <a:gd name="connsiteX1" fmla="*/ 2545890 w 2545890"/>
                  <a:gd name="connsiteY1" fmla="*/ 0 h 1866617"/>
                  <a:gd name="connsiteX2" fmla="*/ 2545890 w 2545890"/>
                  <a:gd name="connsiteY2" fmla="*/ 1233031 h 1866617"/>
                  <a:gd name="connsiteX3" fmla="*/ 1912304 w 2545890"/>
                  <a:gd name="connsiteY3" fmla="*/ 1866617 h 1866617"/>
                  <a:gd name="connsiteX4" fmla="*/ 0 w 2545890"/>
                  <a:gd name="connsiteY4" fmla="*/ 1866617 h 1866617"/>
                  <a:gd name="connsiteX5" fmla="*/ 0 w 2545890"/>
                  <a:gd name="connsiteY5" fmla="*/ 0 h 1866617"/>
                  <a:gd name="connsiteX0-1" fmla="*/ 1912304 w 2545890"/>
                  <a:gd name="connsiteY0-2" fmla="*/ 1866617 h 1866617"/>
                  <a:gd name="connsiteX1-3" fmla="*/ 2039021 w 2545890"/>
                  <a:gd name="connsiteY1-4" fmla="*/ 1359748 h 1866617"/>
                  <a:gd name="connsiteX2-5" fmla="*/ 2545890 w 2545890"/>
                  <a:gd name="connsiteY2-6" fmla="*/ 1233031 h 1866617"/>
                  <a:gd name="connsiteX3-7" fmla="*/ 1912304 w 2545890"/>
                  <a:gd name="connsiteY3-8" fmla="*/ 1866617 h 1866617"/>
                  <a:gd name="connsiteX0-9" fmla="*/ 1912304 w 2545890"/>
                  <a:gd name="connsiteY0-10" fmla="*/ 1866617 h 1866617"/>
                  <a:gd name="connsiteX1-11" fmla="*/ 2039021 w 2545890"/>
                  <a:gd name="connsiteY1-12" fmla="*/ 1359748 h 1866617"/>
                  <a:gd name="connsiteX2-13" fmla="*/ 2545890 w 2545890"/>
                  <a:gd name="connsiteY2-14" fmla="*/ 1233031 h 1866617"/>
                  <a:gd name="connsiteX3-15" fmla="*/ 1912304 w 2545890"/>
                  <a:gd name="connsiteY3-16" fmla="*/ 1866617 h 1866617"/>
                  <a:gd name="connsiteX4-17" fmla="*/ 0 w 2545890"/>
                  <a:gd name="connsiteY4-18" fmla="*/ 1866617 h 1866617"/>
                  <a:gd name="connsiteX5-19" fmla="*/ 0 w 2545890"/>
                  <a:gd name="connsiteY5-20" fmla="*/ 0 h 1866617"/>
                  <a:gd name="connsiteX6" fmla="*/ 2545890 w 2545890"/>
                  <a:gd name="connsiteY6" fmla="*/ 0 h 1866617"/>
                  <a:gd name="connsiteX7" fmla="*/ 2545890 w 2545890"/>
                  <a:gd name="connsiteY7" fmla="*/ 1233031 h 186661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  <a:cxn ang="0">
                    <a:pos x="connsiteX5-19" y="connsiteY5-20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5890" h="1866617" stroke="0" extrusionOk="0">
                    <a:moveTo>
                      <a:pt x="0" y="0"/>
                    </a:moveTo>
                    <a:cubicBezTo>
                      <a:pt x="458869" y="59505"/>
                      <a:pt x="1563849" y="-114822"/>
                      <a:pt x="2545890" y="0"/>
                    </a:cubicBezTo>
                    <a:cubicBezTo>
                      <a:pt x="2573767" y="420477"/>
                      <a:pt x="2459674" y="915251"/>
                      <a:pt x="2545890" y="1233031"/>
                    </a:cubicBezTo>
                    <a:cubicBezTo>
                      <a:pt x="2531238" y="1356492"/>
                      <a:pt x="2216581" y="1541275"/>
                      <a:pt x="1912304" y="1866617"/>
                    </a:cubicBezTo>
                    <a:cubicBezTo>
                      <a:pt x="1287808" y="1976581"/>
                      <a:pt x="796353" y="2021746"/>
                      <a:pt x="0" y="1866617"/>
                    </a:cubicBezTo>
                    <a:cubicBezTo>
                      <a:pt x="-81386" y="1041648"/>
                      <a:pt x="1303" y="616603"/>
                      <a:pt x="0" y="0"/>
                    </a:cubicBezTo>
                    <a:close/>
                  </a:path>
                  <a:path w="2545890" h="1866617" fill="darkenLess" stroke="0" extrusionOk="0">
                    <a:moveTo>
                      <a:pt x="1912304" y="1866617"/>
                    </a:moveTo>
                    <a:cubicBezTo>
                      <a:pt x="1924684" y="1660474"/>
                      <a:pt x="2022940" y="1551366"/>
                      <a:pt x="2039021" y="1359748"/>
                    </a:cubicBezTo>
                    <a:cubicBezTo>
                      <a:pt x="2177544" y="1309515"/>
                      <a:pt x="2370381" y="1295291"/>
                      <a:pt x="2545890" y="1233031"/>
                    </a:cubicBezTo>
                    <a:cubicBezTo>
                      <a:pt x="2468670" y="1339481"/>
                      <a:pt x="2124188" y="1764304"/>
                      <a:pt x="1912304" y="1866617"/>
                    </a:cubicBezTo>
                    <a:close/>
                  </a:path>
                  <a:path w="2545890" h="1866617" fill="none" extrusionOk="0">
                    <a:moveTo>
                      <a:pt x="1912304" y="1866617"/>
                    </a:moveTo>
                    <a:cubicBezTo>
                      <a:pt x="1958023" y="1774593"/>
                      <a:pt x="2003288" y="1435032"/>
                      <a:pt x="2039021" y="1359748"/>
                    </a:cubicBezTo>
                    <a:cubicBezTo>
                      <a:pt x="2119978" y="1342266"/>
                      <a:pt x="2308206" y="1309022"/>
                      <a:pt x="2545890" y="1233031"/>
                    </a:cubicBezTo>
                    <a:cubicBezTo>
                      <a:pt x="2352777" y="1361735"/>
                      <a:pt x="2093733" y="1757613"/>
                      <a:pt x="1912304" y="1866617"/>
                    </a:cubicBezTo>
                    <a:cubicBezTo>
                      <a:pt x="1076715" y="1705064"/>
                      <a:pt x="403245" y="1865301"/>
                      <a:pt x="0" y="1866617"/>
                    </a:cubicBezTo>
                    <a:cubicBezTo>
                      <a:pt x="10543" y="937278"/>
                      <a:pt x="-118926" y="670616"/>
                      <a:pt x="0" y="0"/>
                    </a:cubicBezTo>
                    <a:cubicBezTo>
                      <a:pt x="926818" y="-129353"/>
                      <a:pt x="1538208" y="147737"/>
                      <a:pt x="2545890" y="0"/>
                    </a:cubicBezTo>
                    <a:cubicBezTo>
                      <a:pt x="2606155" y="150986"/>
                      <a:pt x="2654404" y="1027354"/>
                      <a:pt x="2545890" y="1233031"/>
                    </a:cubicBezTo>
                  </a:path>
                  <a:path w="2545890" h="1866617" fill="none" stroke="0" extrusionOk="0">
                    <a:moveTo>
                      <a:pt x="1912304" y="1866617"/>
                    </a:moveTo>
                    <a:cubicBezTo>
                      <a:pt x="1929210" y="1632446"/>
                      <a:pt x="2010981" y="1458881"/>
                      <a:pt x="2039021" y="1359748"/>
                    </a:cubicBezTo>
                    <a:cubicBezTo>
                      <a:pt x="2265203" y="1281700"/>
                      <a:pt x="2493224" y="1271806"/>
                      <a:pt x="2545890" y="1233031"/>
                    </a:cubicBezTo>
                    <a:cubicBezTo>
                      <a:pt x="2461991" y="1408643"/>
                      <a:pt x="2147942" y="1638348"/>
                      <a:pt x="1912304" y="1866617"/>
                    </a:cubicBezTo>
                    <a:cubicBezTo>
                      <a:pt x="1586057" y="1884476"/>
                      <a:pt x="741932" y="1990314"/>
                      <a:pt x="0" y="1866617"/>
                    </a:cubicBezTo>
                    <a:cubicBezTo>
                      <a:pt x="27639" y="934105"/>
                      <a:pt x="-84739" y="383731"/>
                      <a:pt x="0" y="0"/>
                    </a:cubicBezTo>
                    <a:cubicBezTo>
                      <a:pt x="538216" y="-96482"/>
                      <a:pt x="1964852" y="-122580"/>
                      <a:pt x="2545890" y="0"/>
                    </a:cubicBezTo>
                    <a:cubicBezTo>
                      <a:pt x="2448809" y="450143"/>
                      <a:pt x="2436284" y="702330"/>
                      <a:pt x="2545890" y="1233031"/>
                    </a:cubicBezTo>
                  </a:path>
                </a:pathLst>
              </a:custGeom>
              <a:solidFill>
                <a:srgbClr val="FFC000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052429" y="2782143"/>
                <a:ext cx="2486715" cy="943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nl-NL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Làm việc nhóm 2</a:t>
                </a:r>
                <a:endParaRPr kumimoji="0" lang="en-US" alt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nl-NL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trong 5 phút</a:t>
                </a:r>
                <a:endParaRPr kumimoji="0" lang="en-US" alt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3333" y1="34277" x2="65079" y2="34277"/>
                          <a14:foregroundMark x1="53571" y1="27358" x2="68651" y2="35535"/>
                          <a14:foregroundMark x1="43651" y1="10377" x2="44841" y2="11950"/>
                          <a14:foregroundMark x1="48016" y1="32704" x2="53571" y2="23899"/>
                          <a14:foregroundMark x1="52778" y1="24528" x2="57937" y2="40566"/>
                          <a14:foregroundMark x1="62302" y1="29560" x2="67460" y2="3899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8882" y="968579"/>
              <a:ext cx="1885034" cy="233643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>
            <a:fillRect/>
          </a:stretch>
        </p:blipFill>
        <p:spPr>
          <a:xfrm>
            <a:off x="0" y="-755780"/>
            <a:ext cx="12192000" cy="76137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2632" y="-755780"/>
            <a:ext cx="4915168" cy="3042364"/>
            <a:chOff x="755713" y="-630826"/>
            <a:chExt cx="3965642" cy="3143896"/>
          </a:xfrm>
        </p:grpSpPr>
        <p:grpSp>
          <p:nvGrpSpPr>
            <p:cNvPr id="12" name="Group 11"/>
            <p:cNvGrpSpPr/>
            <p:nvPr/>
          </p:nvGrpSpPr>
          <p:grpSpPr>
            <a:xfrm>
              <a:off x="755713" y="-630826"/>
              <a:ext cx="3840026" cy="3143896"/>
              <a:chOff x="2299109" y="-433058"/>
              <a:chExt cx="7613779" cy="3143896"/>
            </a:xfrm>
          </p:grpSpPr>
          <p:sp>
            <p:nvSpPr>
              <p:cNvPr id="14" name="Rectangle: Rounded Corners 13"/>
              <p:cNvSpPr/>
              <p:nvPr/>
            </p:nvSpPr>
            <p:spPr>
              <a:xfrm>
                <a:off x="4055231" y="-433058"/>
                <a:ext cx="253762" cy="178334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/>
              <p:cNvSpPr/>
              <p:nvPr/>
            </p:nvSpPr>
            <p:spPr>
              <a:xfrm>
                <a:off x="8627231" y="-433058"/>
                <a:ext cx="253762" cy="178334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Rounded Corners 15"/>
              <p:cNvSpPr/>
              <p:nvPr/>
            </p:nvSpPr>
            <p:spPr>
              <a:xfrm>
                <a:off x="2299109" y="1236614"/>
                <a:ext cx="7613779" cy="147422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881329" y="1038846"/>
              <a:ext cx="3840026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000" b="0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19282" y="1174312"/>
            <a:ext cx="4509917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trước lớp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460592" y="2139945"/>
            <a:ext cx="6388776" cy="2165018"/>
            <a:chOff x="7930237" y="869799"/>
            <a:chExt cx="5085471" cy="2412266"/>
          </a:xfrm>
        </p:grpSpPr>
        <p:pic>
          <p:nvPicPr>
            <p:cNvPr id="26" name="Graphic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0237" y="869799"/>
              <a:ext cx="5085471" cy="241226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052211" y="1390082"/>
              <a:ext cx="4656316" cy="15084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 khác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7399" y="2499423"/>
            <a:ext cx="5311303" cy="4247270"/>
            <a:chOff x="477399" y="2499423"/>
            <a:chExt cx="5311303" cy="4247270"/>
          </a:xfrm>
        </p:grpSpPr>
        <p:sp>
          <p:nvSpPr>
            <p:cNvPr id="6" name="Oval 5"/>
            <p:cNvSpPr/>
            <p:nvPr/>
          </p:nvSpPr>
          <p:spPr>
            <a:xfrm>
              <a:off x="2741164" y="5395148"/>
              <a:ext cx="783771" cy="4950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296955" y="4579058"/>
              <a:ext cx="783771" cy="4950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77399" y="2499423"/>
              <a:ext cx="5311303" cy="4247270"/>
              <a:chOff x="477399" y="2499423"/>
              <a:chExt cx="5311303" cy="424727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688841" y="4579058"/>
                <a:ext cx="419877" cy="28219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729" b="98246" l="9816" r="89724">
                            <a14:foregroundMark x1="33589" y1="36452" x2="42331" y2="46004"/>
                            <a14:foregroundMark x1="42331" y1="46004" x2="43558" y2="42300"/>
                            <a14:foregroundMark x1="36656" y1="32554" x2="43712" y2="42495"/>
                            <a14:foregroundMark x1="43712" y1="42495" x2="44172" y2="38012"/>
                            <a14:foregroundMark x1="43405" y1="36842" x2="41104" y2="44444"/>
                            <a14:foregroundMark x1="36810" y1="40156" x2="33129" y2="48343"/>
                            <a14:foregroundMark x1="66258" y1="16569" x2="72853" y2="30409"/>
                            <a14:foregroundMark x1="63804" y1="6433" x2="73620" y2="10331"/>
                            <a14:foregroundMark x1="73620" y1="10331" x2="67178" y2="7602"/>
                            <a14:foregroundMark x1="66411" y1="16179" x2="72699" y2="25731"/>
                            <a14:foregroundMark x1="72699" y1="25731" x2="67178" y2="15984"/>
                            <a14:foregroundMark x1="66871" y1="16764" x2="77301" y2="21248"/>
                            <a14:foregroundMark x1="77301" y1="21248" x2="76227" y2="20273"/>
                            <a14:foregroundMark x1="71166" y1="19883" x2="67791" y2="18519"/>
                            <a14:foregroundMark x1="63650" y1="18519" x2="64571" y2="31189"/>
                            <a14:foregroundMark x1="64571" y1="31189" x2="67178" y2="36647"/>
                            <a14:foregroundMark x1="67178" y1="21832" x2="73313" y2="51462"/>
                            <a14:foregroundMark x1="51687" y1="68226" x2="51227" y2="70760"/>
                            <a14:foregroundMark x1="49387" y1="69591" x2="54448" y2="83821"/>
                            <a14:foregroundMark x1="54448" y1="83821" x2="51687" y2="73684"/>
                            <a14:foregroundMark x1="40031" y1="73099" x2="40798" y2="87329"/>
                            <a14:foregroundMark x1="51994" y1="70370" x2="60276" y2="83431"/>
                            <a14:foregroundMark x1="60276" y1="83431" x2="59969" y2="85185"/>
                            <a14:foregroundMark x1="54601" y1="71735" x2="54601" y2="73099"/>
                            <a14:foregroundMark x1="38804" y1="87719" x2="40798" y2="94932"/>
                            <a14:foregroundMark x1="59509" y1="93762" x2="56902" y2="98246"/>
                            <a14:foregroundMark x1="38497" y1="76608" x2="38497" y2="79922"/>
                            <a14:foregroundMark x1="38650" y1="77388" x2="40184" y2="78752"/>
                            <a14:foregroundMark x1="40031" y1="76803" x2="37117" y2="78168"/>
                            <a14:foregroundMark x1="38344" y1="48343" x2="42485" y2="69786"/>
                            <a14:foregroundMark x1="42485" y1="69786" x2="44325" y2="60234"/>
                            <a14:foregroundMark x1="40184" y1="47953" x2="32209" y2="64717"/>
                            <a14:foregroundMark x1="32209" y1="64717" x2="36656" y2="67446"/>
                            <a14:foregroundMark x1="35736" y1="32359" x2="42638" y2="51267"/>
                            <a14:foregroundMark x1="42638" y1="51267" x2="38804" y2="35478"/>
                            <a14:foregroundMark x1="38804" y1="35478" x2="33436" y2="36257"/>
                            <a14:foregroundMark x1="13037" y1="73684" x2="9816" y2="81287"/>
                            <a14:foregroundMark x1="67178" y1="5068" x2="68712" y2="13060"/>
                            <a14:foregroundMark x1="63804" y1="3509" x2="63804" y2="7212"/>
                            <a14:foregroundMark x1="50153" y1="68616" x2="43712" y2="77583"/>
                            <a14:foregroundMark x1="43712" y1="77583" x2="51380" y2="76023"/>
                            <a14:foregroundMark x1="38344" y1="35478" x2="40491" y2="35867"/>
                            <a14:foregroundMark x1="36196" y1="35867" x2="38497" y2="52242"/>
                            <a14:foregroundMark x1="38804" y1="39766" x2="37423" y2="47173"/>
                            <a14:foregroundMark x1="27761" y1="51462" x2="28221" y2="61793"/>
                            <a14:foregroundMark x1="27761" y1="52047" x2="27607" y2="60819"/>
                            <a14:foregroundMark x1="79448" y1="13840" x2="81135" y2="12281"/>
                            <a14:foregroundMark x1="79908" y1="11306" x2="80215" y2="13450"/>
                            <a14:foregroundMark x1="64110" y1="3899" x2="64110" y2="272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7399" y="2499423"/>
                <a:ext cx="5311303" cy="424727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comb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76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>
            <a:off x="181908" y="283877"/>
            <a:ext cx="680720" cy="654984"/>
            <a:chOff x="599440" y="1433941"/>
            <a:chExt cx="680720" cy="654984"/>
          </a:xfrm>
        </p:grpSpPr>
        <p:sp>
          <p:nvSpPr>
            <p:cNvPr id="102" name="Isosceles Triangle 101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/>
          <p:cNvSpPr/>
          <p:nvPr/>
        </p:nvSpPr>
        <p:spPr>
          <a:xfrm>
            <a:off x="862965" y="547370"/>
            <a:ext cx="10690860" cy="5767705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945515" y="308610"/>
            <a:ext cx="14620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Tính diện tích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 Box 35"/>
          <p:cNvSpPr txBox="1">
            <a:spLocks noChangeArrowheads="1"/>
          </p:cNvSpPr>
          <p:nvPr/>
        </p:nvSpPr>
        <p:spPr bwMode="auto">
          <a:xfrm>
            <a:off x="454660" y="911225"/>
            <a:ext cx="70294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Diện tích</a:t>
            </a:r>
            <a:r>
              <a:rPr kumimoji="0" lang="nl-NL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chữ nhật ABCD là: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6 x 8 = 48 (cm</a:t>
            </a:r>
            <a:r>
              <a:rPr kumimoji="0" lang="nl-NL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nl-NL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</a:t>
            </a: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 chữ nhật DMNP là: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7 X 10 = 70 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cm</a:t>
            </a:r>
            <a:r>
              <a: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nl-NL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                           Đáp số: </a:t>
            </a:r>
            <a:r>
              <a:rPr lang="nl-NL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48 cm</a:t>
            </a:r>
            <a:r>
              <a:rPr lang="nl-NL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70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7139" y="1034347"/>
            <a:ext cx="4038600" cy="5205708"/>
          </a:xfrm>
          <a:prstGeom prst="rect">
            <a:avLst/>
          </a:prstGeom>
        </p:spPr>
      </p:pic>
      <p:sp>
        <p:nvSpPr>
          <p:cNvPr id="19" name="Rectangle 12"/>
          <p:cNvSpPr/>
          <p:nvPr/>
        </p:nvSpPr>
        <p:spPr>
          <a:xfrm>
            <a:off x="863069" y="3610350"/>
            <a:ext cx="39992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Tính diện tích hình </a:t>
            </a:r>
            <a:r>
              <a:rPr lang="en-US" sz="2800" b="1" dirty="0">
                <a:solidFill>
                  <a:prstClr val="black"/>
                </a:solidFill>
                <a:latin typeface=".VnAristoteH" panose="020B72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3"/>
          <p:cNvSpPr/>
          <p:nvPr/>
        </p:nvSpPr>
        <p:spPr>
          <a:xfrm>
            <a:off x="1324351" y="4247066"/>
            <a:ext cx="5944018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hình </a:t>
            </a:r>
            <a:r>
              <a:rPr lang="en-US" sz="2800" b="1" dirty="0">
                <a:solidFill>
                  <a:srgbClr val="0000FF"/>
                </a:solidFill>
                <a:latin typeface=".VnAristoteH" panose="020B7200000000000000" pitchFamily="34" charset="0"/>
                <a:cs typeface="Times New Roman" panose="02020603050405020304" pitchFamily="18" charset="0"/>
              </a:rPr>
              <a:t>H </a:t>
            </a: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48 + 70 = 118 (cm</a:t>
            </a:r>
            <a:r>
              <a:rPr lang="nl-NL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Đáp số: 118 cm</a:t>
            </a:r>
            <a:r>
              <a:rPr lang="nl-NL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/>
          <p:cNvSpPr/>
          <p:nvPr/>
        </p:nvSpPr>
        <p:spPr>
          <a:xfrm>
            <a:off x="457200" y="457759"/>
            <a:ext cx="112776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524727" y="517943"/>
            <a:ext cx="9500680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Mai, Nam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cắt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tờ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giấy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kích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thước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hình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vẽ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dưới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đây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tờ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Nam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chu vi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tờ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giấy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</a:t>
            </a:r>
            <a:r>
              <a:rPr lang="vi-VN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diện tích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bé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hơn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xác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tờ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giấy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mỗi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cắt </a:t>
            </a:r>
            <a:r>
              <a:rPr lang="en-US" sz="3200" b="1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32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C4F2F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93645" y="661904"/>
            <a:ext cx="640607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4755" y="3097530"/>
            <a:ext cx="9313545" cy="3302635"/>
          </a:xfrm>
          <a:prstGeom prst="rect">
            <a:avLst/>
          </a:prstGeom>
        </p:spPr>
      </p:pic>
      <p:pic>
        <p:nvPicPr>
          <p:cNvPr id="20" name="Picture 19" descr="A picture containing text, wooden, wood, fi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790" y="4668520"/>
            <a:ext cx="4051300" cy="20059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104505" y="4668520"/>
            <a:ext cx="3779520" cy="11684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Calibri" panose="020F0502020204030204" pitchFamily="34" charset="0"/>
              </a:rPr>
              <a:t>Thảo luận nhóm 4 trong 5 phút</a:t>
            </a:r>
            <a:endParaRPr kumimoji="0" lang="en-US" sz="3500" b="1" i="0" u="none" strike="noStrike" kern="0" cap="none" spc="0" normalizeH="0" baseline="0" noProof="0" dirty="0">
              <a:ln>
                <a:solidFill>
                  <a:schemeClr val="accent6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2971" y="621030"/>
          <a:ext cx="10865505" cy="2622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198"/>
                <a:gridCol w="3357472"/>
                <a:gridCol w="3621835"/>
              </a:tblGrid>
              <a:tr h="702310">
                <a:tc>
                  <a:txBody>
                    <a:bodyPr/>
                    <a:p>
                      <a:pPr algn="ctr"/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 vi (cm)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Diện tích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(cm</a:t>
                      </a:r>
                      <a:r>
                        <a:rPr lang="en-US" sz="3600" b="1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3600" b="1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baseline="30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ctr" defTabSz="14522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" name="Picture 19" descr="A picture containing text, wooden, wood, fil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30" y="4117340"/>
            <a:ext cx="4051300" cy="20059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599045" y="4117340"/>
            <a:ext cx="3779520" cy="11684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Calibri" panose="020F0502020204030204" pitchFamily="34" charset="0"/>
              </a:rPr>
              <a:t>Thảo luận nhóm 4 trong 5 phút</a:t>
            </a:r>
            <a:endParaRPr kumimoji="0" lang="en-US" sz="3500" b="1" i="0" u="none" strike="noStrike" kern="0" cap="none" spc="0" normalizeH="0" baseline="0" noProof="0" dirty="0">
              <a:ln>
                <a:solidFill>
                  <a:schemeClr val="accent6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>
            <a:fillRect/>
          </a:stretch>
        </p:blipFill>
        <p:spPr>
          <a:xfrm>
            <a:off x="0" y="-755780"/>
            <a:ext cx="12192000" cy="76137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2632" y="-755780"/>
            <a:ext cx="4915168" cy="3042364"/>
            <a:chOff x="755713" y="-630826"/>
            <a:chExt cx="3965642" cy="3143896"/>
          </a:xfrm>
        </p:grpSpPr>
        <p:grpSp>
          <p:nvGrpSpPr>
            <p:cNvPr id="12" name="Group 11"/>
            <p:cNvGrpSpPr/>
            <p:nvPr/>
          </p:nvGrpSpPr>
          <p:grpSpPr>
            <a:xfrm>
              <a:off x="755713" y="-630826"/>
              <a:ext cx="3840026" cy="3143896"/>
              <a:chOff x="2299109" y="-433058"/>
              <a:chExt cx="7613779" cy="3143896"/>
            </a:xfrm>
          </p:grpSpPr>
          <p:sp>
            <p:nvSpPr>
              <p:cNvPr id="14" name="Rectangle: Rounded Corners 13"/>
              <p:cNvSpPr/>
              <p:nvPr/>
            </p:nvSpPr>
            <p:spPr>
              <a:xfrm>
                <a:off x="4055231" y="-433058"/>
                <a:ext cx="253762" cy="178334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/>
              <p:cNvSpPr/>
              <p:nvPr/>
            </p:nvSpPr>
            <p:spPr>
              <a:xfrm>
                <a:off x="8627231" y="-433058"/>
                <a:ext cx="253762" cy="178334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Rounded Corners 15"/>
              <p:cNvSpPr/>
              <p:nvPr/>
            </p:nvSpPr>
            <p:spPr>
              <a:xfrm>
                <a:off x="2299109" y="1236614"/>
                <a:ext cx="7613779" cy="147422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881329" y="1038846"/>
              <a:ext cx="3840026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000" b="0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19282" y="1174312"/>
            <a:ext cx="4509917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trước lớp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460592" y="2139945"/>
            <a:ext cx="6388776" cy="2165018"/>
            <a:chOff x="7930237" y="869799"/>
            <a:chExt cx="5085471" cy="2412266"/>
          </a:xfrm>
        </p:grpSpPr>
        <p:pic>
          <p:nvPicPr>
            <p:cNvPr id="26" name="Graphic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0237" y="869799"/>
              <a:ext cx="5085471" cy="241226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052211" y="1390082"/>
              <a:ext cx="4656316" cy="15084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 khác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7399" y="2499423"/>
            <a:ext cx="5311303" cy="4247270"/>
            <a:chOff x="477399" y="2499423"/>
            <a:chExt cx="5311303" cy="4247270"/>
          </a:xfrm>
        </p:grpSpPr>
        <p:sp>
          <p:nvSpPr>
            <p:cNvPr id="6" name="Oval 5"/>
            <p:cNvSpPr/>
            <p:nvPr/>
          </p:nvSpPr>
          <p:spPr>
            <a:xfrm>
              <a:off x="2741164" y="5395148"/>
              <a:ext cx="783771" cy="4950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296955" y="4579058"/>
              <a:ext cx="783771" cy="4950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77399" y="2499423"/>
              <a:ext cx="5311303" cy="4247270"/>
              <a:chOff x="477399" y="2499423"/>
              <a:chExt cx="5311303" cy="424727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688841" y="4579058"/>
                <a:ext cx="419877" cy="28219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729" b="98246" l="9816" r="89724">
                            <a14:foregroundMark x1="33589" y1="36452" x2="42331" y2="46004"/>
                            <a14:foregroundMark x1="42331" y1="46004" x2="43558" y2="42300"/>
                            <a14:foregroundMark x1="36656" y1="32554" x2="43712" y2="42495"/>
                            <a14:foregroundMark x1="43712" y1="42495" x2="44172" y2="38012"/>
                            <a14:foregroundMark x1="43405" y1="36842" x2="41104" y2="44444"/>
                            <a14:foregroundMark x1="36810" y1="40156" x2="33129" y2="48343"/>
                            <a14:foregroundMark x1="66258" y1="16569" x2="72853" y2="30409"/>
                            <a14:foregroundMark x1="63804" y1="6433" x2="73620" y2="10331"/>
                            <a14:foregroundMark x1="73620" y1="10331" x2="67178" y2="7602"/>
                            <a14:foregroundMark x1="66411" y1="16179" x2="72699" y2="25731"/>
                            <a14:foregroundMark x1="72699" y1="25731" x2="67178" y2="15984"/>
                            <a14:foregroundMark x1="66871" y1="16764" x2="77301" y2="21248"/>
                            <a14:foregroundMark x1="77301" y1="21248" x2="76227" y2="20273"/>
                            <a14:foregroundMark x1="71166" y1="19883" x2="67791" y2="18519"/>
                            <a14:foregroundMark x1="63650" y1="18519" x2="64571" y2="31189"/>
                            <a14:foregroundMark x1="64571" y1="31189" x2="67178" y2="36647"/>
                            <a14:foregroundMark x1="67178" y1="21832" x2="73313" y2="51462"/>
                            <a14:foregroundMark x1="51687" y1="68226" x2="51227" y2="70760"/>
                            <a14:foregroundMark x1="49387" y1="69591" x2="54448" y2="83821"/>
                            <a14:foregroundMark x1="54448" y1="83821" x2="51687" y2="73684"/>
                            <a14:foregroundMark x1="40031" y1="73099" x2="40798" y2="87329"/>
                            <a14:foregroundMark x1="51994" y1="70370" x2="60276" y2="83431"/>
                            <a14:foregroundMark x1="60276" y1="83431" x2="59969" y2="85185"/>
                            <a14:foregroundMark x1="54601" y1="71735" x2="54601" y2="73099"/>
                            <a14:foregroundMark x1="38804" y1="87719" x2="40798" y2="94932"/>
                            <a14:foregroundMark x1="59509" y1="93762" x2="56902" y2="98246"/>
                            <a14:foregroundMark x1="38497" y1="76608" x2="38497" y2="79922"/>
                            <a14:foregroundMark x1="38650" y1="77388" x2="40184" y2="78752"/>
                            <a14:foregroundMark x1="40031" y1="76803" x2="37117" y2="78168"/>
                            <a14:foregroundMark x1="38344" y1="48343" x2="42485" y2="69786"/>
                            <a14:foregroundMark x1="42485" y1="69786" x2="44325" y2="60234"/>
                            <a14:foregroundMark x1="40184" y1="47953" x2="32209" y2="64717"/>
                            <a14:foregroundMark x1="32209" y1="64717" x2="36656" y2="67446"/>
                            <a14:foregroundMark x1="35736" y1="32359" x2="42638" y2="51267"/>
                            <a14:foregroundMark x1="42638" y1="51267" x2="38804" y2="35478"/>
                            <a14:foregroundMark x1="38804" y1="35478" x2="33436" y2="36257"/>
                            <a14:foregroundMark x1="13037" y1="73684" x2="9816" y2="81287"/>
                            <a14:foregroundMark x1="67178" y1="5068" x2="68712" y2="13060"/>
                            <a14:foregroundMark x1="63804" y1="3509" x2="63804" y2="7212"/>
                            <a14:foregroundMark x1="50153" y1="68616" x2="43712" y2="77583"/>
                            <a14:foregroundMark x1="43712" y1="77583" x2="51380" y2="76023"/>
                            <a14:foregroundMark x1="38344" y1="35478" x2="40491" y2="35867"/>
                            <a14:foregroundMark x1="36196" y1="35867" x2="38497" y2="52242"/>
                            <a14:foregroundMark x1="38804" y1="39766" x2="37423" y2="47173"/>
                            <a14:foregroundMark x1="27761" y1="51462" x2="28221" y2="61793"/>
                            <a14:foregroundMark x1="27761" y1="52047" x2="27607" y2="60819"/>
                            <a14:foregroundMark x1="79448" y1="13840" x2="81135" y2="12281"/>
                            <a14:foregroundMark x1="79908" y1="11306" x2="80215" y2="13450"/>
                            <a14:foregroundMark x1="64110" y1="3899" x2="64110" y2="272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7399" y="2499423"/>
                <a:ext cx="5311303" cy="424727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comb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76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2971" y="621030"/>
          <a:ext cx="10865505" cy="2622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198"/>
                <a:gridCol w="3357472"/>
                <a:gridCol w="3621835"/>
              </a:tblGrid>
              <a:tr h="702310">
                <a:tc>
                  <a:txBody>
                    <a:bodyPr/>
                    <a:p>
                      <a:pPr algn="ctr"/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Chu vi (cm)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Diện tích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(cm</a:t>
                      </a:r>
                      <a:r>
                        <a:rPr lang="en-US" sz="3600" b="1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3600" b="1" baseline="30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b="1" baseline="30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(6 + 4) x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2 = 20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6 x 4 = 24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ctr" defTabSz="14522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(7 + 4) x 2 = 22</a:t>
                      </a:r>
                      <a:endParaRPr kumimoji="0" lang="en-US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7 x 4 = 28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 x4 = 20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6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5 x 5 = 25</a:t>
                      </a:r>
                      <a:endParaRPr lang="en-US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918845" y="3714750"/>
            <a:ext cx="8400415" cy="25057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Nam cắt được tờ giấy màu xanh da trời.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Việt cắt được tờ giấy màu vàng.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Mai cắt được tờ giấy màu xanh lá cây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>
            <a:fillRect/>
          </a:stretch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>
            <a:fillRect/>
          </a:stretch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>
            <a:fillRect/>
          </a:stretch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44807" y="1481443"/>
              <a:ext cx="524510" cy="922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78961" y="2781067"/>
            <a:ext cx="7924138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b="1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b="1" noProof="0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trải</a:t>
            </a:r>
            <a:r>
              <a:rPr 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nghiệm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1554" name="Oval 17"/>
          <p:cNvSpPr/>
          <p:nvPr/>
        </p:nvSpPr>
        <p:spPr>
          <a:xfrm>
            <a:off x="3962400" y="1279525"/>
            <a:ext cx="914400" cy="396875"/>
          </a:xfrm>
          <a:prstGeom prst="ellipse">
            <a:avLst/>
          </a:prstGeom>
          <a:solidFill>
            <a:schemeClr val="tx1"/>
          </a:solidFill>
          <a:ln w="57150" cap="flat" cmpd="sng">
            <a:solidFill>
              <a:srgbClr val="33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  <a:endParaRPr sz="2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51555" name="Group 18"/>
          <p:cNvGrpSpPr/>
          <p:nvPr/>
        </p:nvGrpSpPr>
        <p:grpSpPr>
          <a:xfrm>
            <a:off x="5105400" y="1279525"/>
            <a:ext cx="974725" cy="396875"/>
            <a:chOff x="1008" y="2496"/>
            <a:chExt cx="816" cy="432"/>
          </a:xfrm>
        </p:grpSpPr>
        <p:sp>
          <p:nvSpPr>
            <p:cNvPr id="151556" name="Oval 19"/>
            <p:cNvSpPr/>
            <p:nvPr/>
          </p:nvSpPr>
          <p:spPr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 cap="flat" cmpd="sng">
              <a:solidFill>
                <a:srgbClr val="3399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pic>
          <p:nvPicPr>
            <p:cNvPr id="151557" name="Picture 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V="1">
              <a:off x="1228" y="2516"/>
              <a:ext cx="324" cy="38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1558" name="Group 21"/>
          <p:cNvGrpSpPr/>
          <p:nvPr/>
        </p:nvGrpSpPr>
        <p:grpSpPr>
          <a:xfrm>
            <a:off x="6324600" y="1279525"/>
            <a:ext cx="914400" cy="396875"/>
            <a:chOff x="1920" y="2496"/>
            <a:chExt cx="816" cy="432"/>
          </a:xfrm>
        </p:grpSpPr>
        <p:sp>
          <p:nvSpPr>
            <p:cNvPr id="151559" name="Oval 22"/>
            <p:cNvSpPr/>
            <p:nvPr/>
          </p:nvSpPr>
          <p:spPr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 cap="flat" cmpd="sng">
              <a:solidFill>
                <a:srgbClr val="3399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1560" name="AutoShape 23"/>
            <p:cNvSpPr/>
            <p:nvPr/>
          </p:nvSpPr>
          <p:spPr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1561" name="Oval 24"/>
            <p:cNvSpPr/>
            <p:nvPr/>
          </p:nvSpPr>
          <p:spPr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1562" name="AutoShape 25"/>
            <p:cNvSpPr/>
            <p:nvPr/>
          </p:nvSpPr>
          <p:spPr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1563" name="Oval 26"/>
            <p:cNvSpPr/>
            <p:nvPr/>
          </p:nvSpPr>
          <p:spPr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1564" name="AutoShape 27"/>
            <p:cNvSpPr/>
            <p:nvPr/>
          </p:nvSpPr>
          <p:spPr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1565" name="Oval 28"/>
            <p:cNvSpPr/>
            <p:nvPr/>
          </p:nvSpPr>
          <p:spPr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609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A xin chuc mung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3429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au tra loi cuoi cung cua ban la A.mp3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2895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au tra loi cuoi cung cua ban la B.mp3">
            <a:hlinkClick r:id=""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link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2286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1828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au tra loi cuoi cung cua ban la C.mp3">
            <a:hlinkClick r:id=""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link="rId1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3200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2819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au tra loi cuoi cung cua ban la D.mp3">
            <a:hlinkClick r:id="" action="ppaction://media"/>
          </p:cNvPr>
          <p:cNvPicPr>
            <a:picLocks noRot="1"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link="rId1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2362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2590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May tinh bo 2 phuong an sai1.mp3">
            <a:hlinkClick r:id="" action="ppaction://media"/>
          </p:cNvPr>
          <p:cNvPicPr>
            <a:picLocks noRot="1"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link="rId1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1524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c va d la hai phuong an sai.mp3">
            <a:hlinkClick r:id="" action="ppaction://media"/>
          </p:cNvPr>
          <p:cNvPicPr>
            <a:picLocks noRot="1"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link="rId2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3886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Nguoi than.mp3">
            <a:hlinkClick r:id="" action="ppaction://media"/>
          </p:cNvPr>
          <p:cNvPicPr>
            <a:picLocks noRot="1"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link="rId2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1981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hone.mp3">
            <a:hlinkClick r:id="" action="ppaction://media"/>
          </p:cNvPr>
          <p:cNvPicPr>
            <a:picLocks noRot="1"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link="rId2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Khangia.mp3">
            <a:hlinkClick r:id="" action="ppaction://media"/>
          </p:cNvPr>
          <p:cNvPicPr>
            <a:picLocks noRot="1"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link="rId2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3657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Bat dau di tim ai la trieu phu-cau1.mp3">
            <a:hlinkClick r:id="" action="ppaction://media"/>
          </p:cNvPr>
          <p:cNvPicPr>
            <a:picLocks noRot="1"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link="rId2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1371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1.mp3">
            <a:hlinkClick r:id="" action="ppaction://media"/>
          </p:cNvPr>
          <p:cNvPicPr>
            <a:picLocks noRot="1"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link="rId3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990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1582" name="Rectangle 55"/>
          <p:cNvSpPr/>
          <p:nvPr/>
        </p:nvSpPr>
        <p:spPr>
          <a:xfrm>
            <a:off x="8153400" y="0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  <a:tileRect/>
          </a:gradFill>
          <a:ln w="57150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583" name="Text Box 56"/>
          <p:cNvSpPr txBox="1"/>
          <p:nvPr/>
        </p:nvSpPr>
        <p:spPr>
          <a:xfrm>
            <a:off x="8229600" y="60325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84" name="Text Box 57"/>
          <p:cNvSpPr txBox="1"/>
          <p:nvPr/>
        </p:nvSpPr>
        <p:spPr>
          <a:xfrm>
            <a:off x="8229600" y="381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85" name="Text Box 58"/>
          <p:cNvSpPr txBox="1"/>
          <p:nvPr/>
        </p:nvSpPr>
        <p:spPr>
          <a:xfrm>
            <a:off x="8229600" y="685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86" name="Text Box 59"/>
          <p:cNvSpPr txBox="1"/>
          <p:nvPr/>
        </p:nvSpPr>
        <p:spPr>
          <a:xfrm>
            <a:off x="8229600" y="990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87" name="Text Box 60"/>
          <p:cNvSpPr txBox="1"/>
          <p:nvPr/>
        </p:nvSpPr>
        <p:spPr>
          <a:xfrm>
            <a:off x="8229600" y="1295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88" name="Text Box 61"/>
          <p:cNvSpPr txBox="1"/>
          <p:nvPr/>
        </p:nvSpPr>
        <p:spPr>
          <a:xfrm>
            <a:off x="8229600" y="16002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89" name="Rectangle 62"/>
          <p:cNvSpPr/>
          <p:nvPr/>
        </p:nvSpPr>
        <p:spPr>
          <a:xfrm>
            <a:off x="8220075" y="4402138"/>
            <a:ext cx="2413000" cy="2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590" name="Text Box 63"/>
          <p:cNvSpPr txBox="1"/>
          <p:nvPr/>
        </p:nvSpPr>
        <p:spPr>
          <a:xfrm>
            <a:off x="8229600" y="1905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91" name="Text Box 64"/>
          <p:cNvSpPr txBox="1"/>
          <p:nvPr/>
        </p:nvSpPr>
        <p:spPr>
          <a:xfrm>
            <a:off x="8229600" y="2209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92" name="Text Box 65"/>
          <p:cNvSpPr txBox="1"/>
          <p:nvPr/>
        </p:nvSpPr>
        <p:spPr>
          <a:xfrm>
            <a:off x="8229600" y="2514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93" name="Text Box 66"/>
          <p:cNvSpPr txBox="1"/>
          <p:nvPr/>
        </p:nvSpPr>
        <p:spPr>
          <a:xfrm>
            <a:off x="8229600" y="2819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94" name="Text Box 67"/>
          <p:cNvSpPr txBox="1"/>
          <p:nvPr/>
        </p:nvSpPr>
        <p:spPr>
          <a:xfrm>
            <a:off x="8229600" y="31242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  <a:endParaRPr sz="2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1595" name="Text Box 68"/>
          <p:cNvSpPr txBox="1"/>
          <p:nvPr/>
        </p:nvSpPr>
        <p:spPr>
          <a:xfrm>
            <a:off x="8229600" y="3429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96" name="Text Box 69"/>
          <p:cNvSpPr txBox="1"/>
          <p:nvPr/>
        </p:nvSpPr>
        <p:spPr>
          <a:xfrm>
            <a:off x="8229600" y="3733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97" name="Text Box 70"/>
          <p:cNvSpPr txBox="1"/>
          <p:nvPr/>
        </p:nvSpPr>
        <p:spPr>
          <a:xfrm>
            <a:off x="8229600" y="4038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98" name="Text Box 71"/>
          <p:cNvSpPr txBox="1"/>
          <p:nvPr/>
        </p:nvSpPr>
        <p:spPr>
          <a:xfrm>
            <a:off x="8229600" y="4343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599" name="Text Box 72"/>
          <p:cNvSpPr txBox="1"/>
          <p:nvPr/>
        </p:nvSpPr>
        <p:spPr>
          <a:xfrm>
            <a:off x="9067800" y="76200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00" name="Text Box 73"/>
          <p:cNvSpPr txBox="1"/>
          <p:nvPr/>
        </p:nvSpPr>
        <p:spPr>
          <a:xfrm>
            <a:off x="9067800" y="3968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01" name="Text Box 74"/>
          <p:cNvSpPr txBox="1"/>
          <p:nvPr/>
        </p:nvSpPr>
        <p:spPr>
          <a:xfrm>
            <a:off x="9067800" y="701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02" name="Text Box 75"/>
          <p:cNvSpPr txBox="1"/>
          <p:nvPr/>
        </p:nvSpPr>
        <p:spPr>
          <a:xfrm>
            <a:off x="9067800" y="10064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03" name="Text Box 76"/>
          <p:cNvSpPr txBox="1"/>
          <p:nvPr/>
        </p:nvSpPr>
        <p:spPr>
          <a:xfrm>
            <a:off x="9067800" y="13112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04" name="Text Box 77"/>
          <p:cNvSpPr txBox="1"/>
          <p:nvPr/>
        </p:nvSpPr>
        <p:spPr>
          <a:xfrm>
            <a:off x="9067800" y="16160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05" name="Text Box 78"/>
          <p:cNvSpPr txBox="1"/>
          <p:nvPr/>
        </p:nvSpPr>
        <p:spPr>
          <a:xfrm>
            <a:off x="9067800" y="19208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06" name="Text Box 79"/>
          <p:cNvSpPr txBox="1"/>
          <p:nvPr/>
        </p:nvSpPr>
        <p:spPr>
          <a:xfrm>
            <a:off x="9067800" y="2225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07" name="Text Box 80"/>
          <p:cNvSpPr txBox="1"/>
          <p:nvPr/>
        </p:nvSpPr>
        <p:spPr>
          <a:xfrm>
            <a:off x="9067800" y="25304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08" name="Text Box 81"/>
          <p:cNvSpPr txBox="1"/>
          <p:nvPr/>
        </p:nvSpPr>
        <p:spPr>
          <a:xfrm>
            <a:off x="9067800" y="28352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09" name="Text Box 82"/>
          <p:cNvSpPr txBox="1"/>
          <p:nvPr/>
        </p:nvSpPr>
        <p:spPr>
          <a:xfrm>
            <a:off x="9067800" y="31400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  <a:endParaRPr sz="2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1610" name="Text Box 83"/>
          <p:cNvSpPr txBox="1"/>
          <p:nvPr/>
        </p:nvSpPr>
        <p:spPr>
          <a:xfrm>
            <a:off x="9067800" y="3444875"/>
            <a:ext cx="10001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11" name="Text Box 84"/>
          <p:cNvSpPr txBox="1"/>
          <p:nvPr/>
        </p:nvSpPr>
        <p:spPr>
          <a:xfrm>
            <a:off x="9067800" y="3749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12" name="Text Box 85"/>
          <p:cNvSpPr txBox="1"/>
          <p:nvPr/>
        </p:nvSpPr>
        <p:spPr>
          <a:xfrm>
            <a:off x="9067800" y="4054475"/>
            <a:ext cx="1333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13" name="Text Box 86"/>
          <p:cNvSpPr txBox="1"/>
          <p:nvPr/>
        </p:nvSpPr>
        <p:spPr>
          <a:xfrm>
            <a:off x="9093200" y="4305300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1614" name="Oval 87"/>
          <p:cNvSpPr/>
          <p:nvPr/>
        </p:nvSpPr>
        <p:spPr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15" name="Oval 88"/>
          <p:cNvSpPr/>
          <p:nvPr/>
        </p:nvSpPr>
        <p:spPr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16" name="Oval 89"/>
          <p:cNvSpPr/>
          <p:nvPr/>
        </p:nvSpPr>
        <p:spPr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17" name="Oval 90"/>
          <p:cNvSpPr/>
          <p:nvPr/>
        </p:nvSpPr>
        <p:spPr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18" name="Oval 91"/>
          <p:cNvSpPr/>
          <p:nvPr/>
        </p:nvSpPr>
        <p:spPr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19" name="Oval 92"/>
          <p:cNvSpPr/>
          <p:nvPr/>
        </p:nvSpPr>
        <p:spPr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20" name="Oval 93"/>
          <p:cNvSpPr/>
          <p:nvPr/>
        </p:nvSpPr>
        <p:spPr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21" name="Oval 94"/>
          <p:cNvSpPr/>
          <p:nvPr/>
        </p:nvSpPr>
        <p:spPr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22" name="Oval 95"/>
          <p:cNvSpPr/>
          <p:nvPr/>
        </p:nvSpPr>
        <p:spPr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23" name="Oval 96"/>
          <p:cNvSpPr/>
          <p:nvPr/>
        </p:nvSpPr>
        <p:spPr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pPr algn="ctr" eaLnBrk="0" hangingPunct="0"/>
            <a:endParaRPr sz="2400">
              <a:latin typeface="Times New Roman" panose="02020603050405020304" pitchFamily="18" charset="0"/>
            </a:endParaRPr>
          </a:p>
        </p:txBody>
      </p:sp>
      <p:sp>
        <p:nvSpPr>
          <p:cNvPr id="151624" name="Oval 97"/>
          <p:cNvSpPr/>
          <p:nvPr/>
        </p:nvSpPr>
        <p:spPr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25" name="Oval 98"/>
          <p:cNvSpPr/>
          <p:nvPr/>
        </p:nvSpPr>
        <p:spPr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26" name="Oval 99"/>
          <p:cNvSpPr/>
          <p:nvPr/>
        </p:nvSpPr>
        <p:spPr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27" name="Oval 100"/>
          <p:cNvSpPr/>
          <p:nvPr/>
        </p:nvSpPr>
        <p:spPr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28" name="Oval 101"/>
          <p:cNvSpPr/>
          <p:nvPr/>
        </p:nvSpPr>
        <p:spPr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1629" name="WordArt 104"/>
          <p:cNvSpPr>
            <a:spLocks noTextEdit="1"/>
          </p:cNvSpPr>
          <p:nvPr/>
        </p:nvSpPr>
        <p:spPr>
          <a:xfrm>
            <a:off x="3429000" y="2362200"/>
            <a:ext cx="4267200" cy="33528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4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Ai được 100 điểm</a:t>
            </a:r>
            <a:endParaRPr lang="en-US" sz="3600" b="1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3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Đáp án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4507505" y="3352800"/>
            <a:ext cx="220027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0" cap="none" spc="0" normalizeH="0" baseline="0" noProof="0" smtClean="0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TRÒ CHƠI</a:t>
            </a:r>
            <a:endParaRPr kumimoji="0" lang="en-US" sz="3200" b="1" i="0" u="none" strike="noStrike" kern="10" cap="none" spc="0" normalizeH="0" baseline="0" noProof="0">
              <a:ln w="9525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4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Oval 17"/>
          <p:cNvSpPr/>
          <p:nvPr/>
        </p:nvSpPr>
        <p:spPr>
          <a:xfrm>
            <a:off x="3962400" y="1279525"/>
            <a:ext cx="914400" cy="396875"/>
          </a:xfrm>
          <a:prstGeom prst="ellipse">
            <a:avLst/>
          </a:prstGeom>
          <a:solidFill>
            <a:schemeClr val="tx1"/>
          </a:solidFill>
          <a:ln w="57150" cap="flat" cmpd="sng">
            <a:solidFill>
              <a:srgbClr val="33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  <a:endParaRPr sz="2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52579" name="Group 18"/>
          <p:cNvGrpSpPr/>
          <p:nvPr/>
        </p:nvGrpSpPr>
        <p:grpSpPr>
          <a:xfrm>
            <a:off x="5105400" y="1279525"/>
            <a:ext cx="974725" cy="396875"/>
            <a:chOff x="1008" y="2496"/>
            <a:chExt cx="816" cy="432"/>
          </a:xfrm>
        </p:grpSpPr>
        <p:sp>
          <p:nvSpPr>
            <p:cNvPr id="152580" name="Oval 19"/>
            <p:cNvSpPr/>
            <p:nvPr/>
          </p:nvSpPr>
          <p:spPr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 cap="flat" cmpd="sng">
              <a:solidFill>
                <a:srgbClr val="3399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pic>
          <p:nvPicPr>
            <p:cNvPr id="152581" name="Picture 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V="1">
              <a:off x="1228" y="2516"/>
              <a:ext cx="324" cy="38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2582" name="Group 21"/>
          <p:cNvGrpSpPr/>
          <p:nvPr/>
        </p:nvGrpSpPr>
        <p:grpSpPr>
          <a:xfrm>
            <a:off x="6324600" y="1279525"/>
            <a:ext cx="914400" cy="396875"/>
            <a:chOff x="1920" y="2496"/>
            <a:chExt cx="816" cy="432"/>
          </a:xfrm>
        </p:grpSpPr>
        <p:sp>
          <p:nvSpPr>
            <p:cNvPr id="152583" name="Oval 22"/>
            <p:cNvSpPr/>
            <p:nvPr/>
          </p:nvSpPr>
          <p:spPr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 cap="flat" cmpd="sng">
              <a:solidFill>
                <a:srgbClr val="3399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2584" name="AutoShape 23"/>
            <p:cNvSpPr/>
            <p:nvPr/>
          </p:nvSpPr>
          <p:spPr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2585" name="Oval 24"/>
            <p:cNvSpPr/>
            <p:nvPr/>
          </p:nvSpPr>
          <p:spPr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2586" name="AutoShape 25"/>
            <p:cNvSpPr/>
            <p:nvPr/>
          </p:nvSpPr>
          <p:spPr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2587" name="Oval 26"/>
            <p:cNvSpPr/>
            <p:nvPr/>
          </p:nvSpPr>
          <p:spPr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2588" name="AutoShape 27"/>
            <p:cNvSpPr/>
            <p:nvPr/>
          </p:nvSpPr>
          <p:spPr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2589" name="Oval 28"/>
            <p:cNvSpPr/>
            <p:nvPr/>
          </p:nvSpPr>
          <p:spPr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609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A xin chuc mung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3429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au tra loi cuoi cung cua ban la A.mp3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2895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AutoShape 36"/>
          <p:cNvSpPr/>
          <p:nvPr/>
        </p:nvSpPr>
        <p:spPr>
          <a:xfrm>
            <a:off x="17526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A.cạnh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Cau tra loi cuoi cung cua ban la B.mp3">
            <a:hlinkClick r:id=""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link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2286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1828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au tra loi cuoi cung cua ban la C.mp3">
            <a:hlinkClick r:id=""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link="rId1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3200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2819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au tra loi cuoi cung cua ban la D.mp3">
            <a:hlinkClick r:id="" action="ppaction://media"/>
          </p:cNvPr>
          <p:cNvPicPr>
            <a:picLocks noRot="1"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link="rId1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2362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2590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May tinh bo 2 phuong an sai1.mp3">
            <a:hlinkClick r:id="" action="ppaction://media"/>
          </p:cNvPr>
          <p:cNvPicPr>
            <a:picLocks noRot="1"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link="rId1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1524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c va d la hai phuong an sai.mp3">
            <a:hlinkClick r:id="" action="ppaction://media"/>
          </p:cNvPr>
          <p:cNvPicPr>
            <a:picLocks noRot="1"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link="rId2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3886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Nguoi than.mp3">
            <a:hlinkClick r:id="" action="ppaction://media"/>
          </p:cNvPr>
          <p:cNvPicPr>
            <a:picLocks noRot="1"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link="rId2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1981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hone.mp3">
            <a:hlinkClick r:id="" action="ppaction://media"/>
          </p:cNvPr>
          <p:cNvPicPr>
            <a:picLocks noRot="1"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link="rId2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Khangia.mp3">
            <a:hlinkClick r:id="" action="ppaction://media"/>
          </p:cNvPr>
          <p:cNvPicPr>
            <a:picLocks noRot="1"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link="rId2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3657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Bat dau di tim ai la trieu phu-cau1.mp3">
            <a:hlinkClick r:id="" action="ppaction://media"/>
          </p:cNvPr>
          <p:cNvPicPr>
            <a:picLocks noRot="1"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link="rId2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1371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1.mp3">
            <a:hlinkClick r:id="" action="ppaction://media"/>
          </p:cNvPr>
          <p:cNvPicPr>
            <a:picLocks noRot="1"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link="rId3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990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2607" name="Rectangle 55"/>
          <p:cNvSpPr/>
          <p:nvPr/>
        </p:nvSpPr>
        <p:spPr>
          <a:xfrm>
            <a:off x="8153400" y="0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  <a:tileRect/>
          </a:gradFill>
          <a:ln w="57150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08" name="Text Box 56"/>
          <p:cNvSpPr txBox="1"/>
          <p:nvPr/>
        </p:nvSpPr>
        <p:spPr>
          <a:xfrm>
            <a:off x="8229600" y="60325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09" name="Text Box 57"/>
          <p:cNvSpPr txBox="1"/>
          <p:nvPr/>
        </p:nvSpPr>
        <p:spPr>
          <a:xfrm>
            <a:off x="8229600" y="381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10" name="Text Box 58"/>
          <p:cNvSpPr txBox="1"/>
          <p:nvPr/>
        </p:nvSpPr>
        <p:spPr>
          <a:xfrm>
            <a:off x="8229600" y="685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11" name="Text Box 59"/>
          <p:cNvSpPr txBox="1"/>
          <p:nvPr/>
        </p:nvSpPr>
        <p:spPr>
          <a:xfrm>
            <a:off x="8229600" y="990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12" name="Text Box 60"/>
          <p:cNvSpPr txBox="1"/>
          <p:nvPr/>
        </p:nvSpPr>
        <p:spPr>
          <a:xfrm>
            <a:off x="8229600" y="1295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13" name="Text Box 61"/>
          <p:cNvSpPr txBox="1"/>
          <p:nvPr/>
        </p:nvSpPr>
        <p:spPr>
          <a:xfrm>
            <a:off x="8229600" y="16002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14" name="Rectangle 62"/>
          <p:cNvSpPr/>
          <p:nvPr/>
        </p:nvSpPr>
        <p:spPr>
          <a:xfrm>
            <a:off x="8220075" y="4402138"/>
            <a:ext cx="2413000" cy="2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15" name="Text Box 63"/>
          <p:cNvSpPr txBox="1"/>
          <p:nvPr/>
        </p:nvSpPr>
        <p:spPr>
          <a:xfrm>
            <a:off x="8229600" y="1905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16" name="Text Box 64"/>
          <p:cNvSpPr txBox="1"/>
          <p:nvPr/>
        </p:nvSpPr>
        <p:spPr>
          <a:xfrm>
            <a:off x="8229600" y="2209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17" name="Text Box 65"/>
          <p:cNvSpPr txBox="1"/>
          <p:nvPr/>
        </p:nvSpPr>
        <p:spPr>
          <a:xfrm>
            <a:off x="8229600" y="2514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18" name="Text Box 66"/>
          <p:cNvSpPr txBox="1"/>
          <p:nvPr/>
        </p:nvSpPr>
        <p:spPr>
          <a:xfrm>
            <a:off x="8229600" y="2819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19" name="Text Box 67"/>
          <p:cNvSpPr txBox="1"/>
          <p:nvPr/>
        </p:nvSpPr>
        <p:spPr>
          <a:xfrm>
            <a:off x="8229600" y="31242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  <a:endParaRPr sz="2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2620" name="Text Box 68"/>
          <p:cNvSpPr txBox="1"/>
          <p:nvPr/>
        </p:nvSpPr>
        <p:spPr>
          <a:xfrm>
            <a:off x="8229600" y="3429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21" name="Text Box 69"/>
          <p:cNvSpPr txBox="1"/>
          <p:nvPr/>
        </p:nvSpPr>
        <p:spPr>
          <a:xfrm>
            <a:off x="8229600" y="3733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22" name="Text Box 70"/>
          <p:cNvSpPr txBox="1"/>
          <p:nvPr/>
        </p:nvSpPr>
        <p:spPr>
          <a:xfrm>
            <a:off x="8229600" y="4038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23" name="Text Box 71"/>
          <p:cNvSpPr txBox="1"/>
          <p:nvPr/>
        </p:nvSpPr>
        <p:spPr>
          <a:xfrm>
            <a:off x="8229600" y="4343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24" name="Text Box 72"/>
          <p:cNvSpPr txBox="1"/>
          <p:nvPr/>
        </p:nvSpPr>
        <p:spPr>
          <a:xfrm>
            <a:off x="9067800" y="76200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25" name="Text Box 73"/>
          <p:cNvSpPr txBox="1"/>
          <p:nvPr/>
        </p:nvSpPr>
        <p:spPr>
          <a:xfrm>
            <a:off x="9067800" y="3968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26" name="Text Box 74"/>
          <p:cNvSpPr txBox="1"/>
          <p:nvPr/>
        </p:nvSpPr>
        <p:spPr>
          <a:xfrm>
            <a:off x="9067800" y="701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27" name="Text Box 75"/>
          <p:cNvSpPr txBox="1"/>
          <p:nvPr/>
        </p:nvSpPr>
        <p:spPr>
          <a:xfrm>
            <a:off x="9067800" y="10064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28" name="Text Box 76"/>
          <p:cNvSpPr txBox="1"/>
          <p:nvPr/>
        </p:nvSpPr>
        <p:spPr>
          <a:xfrm>
            <a:off x="9067800" y="13112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29" name="Text Box 77"/>
          <p:cNvSpPr txBox="1"/>
          <p:nvPr/>
        </p:nvSpPr>
        <p:spPr>
          <a:xfrm>
            <a:off x="9067800" y="16160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0" name="Text Box 78"/>
          <p:cNvSpPr txBox="1"/>
          <p:nvPr/>
        </p:nvSpPr>
        <p:spPr>
          <a:xfrm>
            <a:off x="9067800" y="19208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1" name="Text Box 79"/>
          <p:cNvSpPr txBox="1"/>
          <p:nvPr/>
        </p:nvSpPr>
        <p:spPr>
          <a:xfrm>
            <a:off x="9067800" y="2225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2" name="Text Box 80"/>
          <p:cNvSpPr txBox="1"/>
          <p:nvPr/>
        </p:nvSpPr>
        <p:spPr>
          <a:xfrm>
            <a:off x="9067800" y="25304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3" name="Text Box 81"/>
          <p:cNvSpPr txBox="1"/>
          <p:nvPr/>
        </p:nvSpPr>
        <p:spPr>
          <a:xfrm>
            <a:off x="9067800" y="28352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4" name="Text Box 82"/>
          <p:cNvSpPr txBox="1"/>
          <p:nvPr/>
        </p:nvSpPr>
        <p:spPr>
          <a:xfrm>
            <a:off x="9067800" y="31400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  <a:endParaRPr sz="2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2635" name="Text Box 83"/>
          <p:cNvSpPr txBox="1"/>
          <p:nvPr/>
        </p:nvSpPr>
        <p:spPr>
          <a:xfrm>
            <a:off x="9067800" y="3444875"/>
            <a:ext cx="10001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6" name="Text Box 84"/>
          <p:cNvSpPr txBox="1"/>
          <p:nvPr/>
        </p:nvSpPr>
        <p:spPr>
          <a:xfrm>
            <a:off x="9067800" y="3749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7" name="Text Box 85"/>
          <p:cNvSpPr txBox="1"/>
          <p:nvPr/>
        </p:nvSpPr>
        <p:spPr>
          <a:xfrm>
            <a:off x="9067800" y="4054475"/>
            <a:ext cx="1333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8" name="Text Box 86"/>
          <p:cNvSpPr txBox="1"/>
          <p:nvPr/>
        </p:nvSpPr>
        <p:spPr>
          <a:xfrm>
            <a:off x="9093200" y="4305300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39" name="Oval 87"/>
          <p:cNvSpPr/>
          <p:nvPr/>
        </p:nvSpPr>
        <p:spPr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40" name="Oval 88"/>
          <p:cNvSpPr/>
          <p:nvPr/>
        </p:nvSpPr>
        <p:spPr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41" name="Oval 89"/>
          <p:cNvSpPr/>
          <p:nvPr/>
        </p:nvSpPr>
        <p:spPr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42" name="Oval 90"/>
          <p:cNvSpPr/>
          <p:nvPr/>
        </p:nvSpPr>
        <p:spPr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43" name="Oval 91"/>
          <p:cNvSpPr/>
          <p:nvPr/>
        </p:nvSpPr>
        <p:spPr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44" name="Oval 92"/>
          <p:cNvSpPr/>
          <p:nvPr/>
        </p:nvSpPr>
        <p:spPr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45" name="Oval 93"/>
          <p:cNvSpPr/>
          <p:nvPr/>
        </p:nvSpPr>
        <p:spPr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46" name="Oval 94"/>
          <p:cNvSpPr/>
          <p:nvPr/>
        </p:nvSpPr>
        <p:spPr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47" name="Oval 95"/>
          <p:cNvSpPr/>
          <p:nvPr/>
        </p:nvSpPr>
        <p:spPr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48" name="Oval 96"/>
          <p:cNvSpPr/>
          <p:nvPr/>
        </p:nvSpPr>
        <p:spPr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pPr algn="ctr" eaLnBrk="0" hangingPunct="0"/>
            <a:endParaRPr sz="2400">
              <a:latin typeface="Times New Roman" panose="02020603050405020304" pitchFamily="18" charset="0"/>
            </a:endParaRPr>
          </a:p>
        </p:txBody>
      </p:sp>
      <p:sp>
        <p:nvSpPr>
          <p:cNvPr id="152649" name="Oval 97"/>
          <p:cNvSpPr/>
          <p:nvPr/>
        </p:nvSpPr>
        <p:spPr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50" name="Oval 98"/>
          <p:cNvSpPr/>
          <p:nvPr/>
        </p:nvSpPr>
        <p:spPr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51" name="Oval 99"/>
          <p:cNvSpPr/>
          <p:nvPr/>
        </p:nvSpPr>
        <p:spPr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52" name="Oval 100"/>
          <p:cNvSpPr/>
          <p:nvPr/>
        </p:nvSpPr>
        <p:spPr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53" name="Oval 101"/>
          <p:cNvSpPr/>
          <p:nvPr/>
        </p:nvSpPr>
        <p:spPr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2654" name="Text Box 103"/>
          <p:cNvSpPr txBox="1"/>
          <p:nvPr/>
        </p:nvSpPr>
        <p:spPr>
          <a:xfrm>
            <a:off x="1828800" y="1889125"/>
            <a:ext cx="2438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 eaLnBrk="0" hangingPunct="0">
              <a:spcBef>
                <a:spcPct val="50000"/>
              </a:spcBef>
            </a:pPr>
            <a:r>
              <a:rPr sz="2400" b="1" err="1">
                <a:solidFill>
                  <a:srgbClr val="FF0000"/>
                </a:solidFill>
                <a:latin typeface="Calibri" panose="020F0502020204030204" pitchFamily="34" charset="0"/>
              </a:rPr>
              <a:t>Câu</a:t>
            </a:r>
            <a:r>
              <a:rPr sz="2400" b="1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sz="2400" b="1" err="1">
                <a:solidFill>
                  <a:srgbClr val="FF0000"/>
                </a:solidFill>
                <a:latin typeface="Calibri" panose="020F0502020204030204" pitchFamily="34" charset="0"/>
              </a:rPr>
              <a:t>hỏi</a:t>
            </a:r>
            <a:r>
              <a:rPr sz="2400" b="1">
                <a:solidFill>
                  <a:srgbClr val="FF0000"/>
                </a:solidFill>
                <a:latin typeface="Calibri" panose="020F0502020204030204" pitchFamily="34" charset="0"/>
              </a:rPr>
              <a:t> 1: </a:t>
            </a:r>
            <a:r>
              <a:rPr sz="2400" b="1">
                <a:solidFill>
                  <a:srgbClr val="0000CC"/>
                </a:solidFill>
                <a:latin typeface="Calibri" panose="020F0502020204030204" pitchFamily="34" charset="0"/>
              </a:rPr>
              <a:t>05 đ</a:t>
            </a:r>
            <a:endParaRPr sz="2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2655" name="WordArt 104"/>
          <p:cNvSpPr>
            <a:spLocks noTextEdit="1"/>
          </p:cNvSpPr>
          <p:nvPr/>
        </p:nvSpPr>
        <p:spPr>
          <a:xfrm>
            <a:off x="3124200" y="242888"/>
            <a:ext cx="4191000" cy="595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Ai được 100 điểm</a:t>
            </a:r>
            <a:endParaRPr lang="en-US" sz="360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1" name="AutoShape 36"/>
          <p:cNvSpPr/>
          <p:nvPr/>
        </p:nvSpPr>
        <p:spPr>
          <a:xfrm>
            <a:off x="17526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C.cạnh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4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" name="AutoShape 36"/>
          <p:cNvSpPr/>
          <p:nvPr/>
        </p:nvSpPr>
        <p:spPr>
          <a:xfrm>
            <a:off x="61722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B.d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" name="AutoShape 36"/>
          <p:cNvSpPr/>
          <p:nvPr/>
        </p:nvSpPr>
        <p:spPr>
          <a:xfrm>
            <a:off x="6172200" y="601980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D.(d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x 2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4" name="AutoShape 36"/>
          <p:cNvSpPr/>
          <p:nvPr/>
        </p:nvSpPr>
        <p:spPr>
          <a:xfrm>
            <a:off x="6172200" y="4953000"/>
            <a:ext cx="4267200" cy="793750"/>
          </a:xfrm>
          <a:prstGeom prst="flowChartPreparation">
            <a:avLst/>
          </a:prstGeom>
          <a:solidFill>
            <a:srgbClr val="FFFF00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95" name="AutoShape 36"/>
          <p:cNvSpPr/>
          <p:nvPr/>
        </p:nvSpPr>
        <p:spPr>
          <a:xfrm>
            <a:off x="6172200" y="6064250"/>
            <a:ext cx="4267200" cy="793750"/>
          </a:xfrm>
          <a:prstGeom prst="flowChartPreparation">
            <a:avLst/>
          </a:prstGeom>
          <a:solidFill>
            <a:srgbClr val="FFFF00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2124" name="AutoShape 29"/>
          <p:cNvSpPr/>
          <p:nvPr/>
        </p:nvSpPr>
        <p:spPr>
          <a:xfrm>
            <a:off x="1524000" y="2514600"/>
            <a:ext cx="6477000" cy="1676400"/>
          </a:xfrm>
          <a:prstGeom prst="flowChartPreparation">
            <a:avLst/>
          </a:prstGeom>
          <a:solidFill>
            <a:srgbClr val="00FF00"/>
          </a:solidFill>
          <a:ln w="57150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eaLnBrk="0" hangingPunct="0">
              <a:spcBef>
                <a:spcPct val="50000"/>
              </a:spcBef>
            </a:pPr>
            <a:r>
              <a:rPr sz="3600" b="1" err="1">
                <a:latin typeface="Calibri" panose="020F0502020204030204" pitchFamily="34" charset="0"/>
              </a:rPr>
              <a:t>Công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thức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tính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diện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tích</a:t>
            </a:r>
            <a:r>
              <a:rPr sz="3600" b="1">
                <a:latin typeface="Calibri" panose="020F0502020204030204" pitchFamily="34" charset="0"/>
              </a:rPr>
              <a:t> </a:t>
            </a:r>
            <a:endParaRPr sz="3600" b="1">
              <a:latin typeface="Calibri" panose="020F0502020204030204" pitchFamily="34" charset="0"/>
            </a:endParaRPr>
          </a:p>
          <a:p>
            <a:pPr eaLnBrk="0" hangingPunct="0"/>
            <a:r>
              <a:rPr sz="3600" b="1" err="1">
                <a:latin typeface="Calibri" panose="020F0502020204030204" pitchFamily="34" charset="0"/>
              </a:rPr>
              <a:t>Hình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vuông</a:t>
            </a:r>
            <a:r>
              <a:rPr sz="3600" b="1">
                <a:latin typeface="Calibri" panose="020F0502020204030204" pitchFamily="34" charset="0"/>
              </a:rPr>
              <a:t>:</a:t>
            </a:r>
            <a:endParaRPr b="1">
              <a:latin typeface="Calibri" panose="020F0502020204030204" pitchFamily="34" charset="0"/>
            </a:endParaRPr>
          </a:p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3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Đáp án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9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4" grpId="0" bldLvl="0" animBg="1"/>
      <p:bldP spid="95" grpId="0" bldLvl="0" animBg="1"/>
      <p:bldP spid="212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/>
            <p:cNvSpPr txBox="1"/>
            <p:nvPr/>
          </p:nvSpPr>
          <p:spPr>
            <a:xfrm>
              <a:off x="9588687" y="2418781"/>
              <a:ext cx="1172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 with low confidence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5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27940" y="96520"/>
            <a:ext cx="12219940" cy="644525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Oval 17"/>
          <p:cNvSpPr/>
          <p:nvPr/>
        </p:nvSpPr>
        <p:spPr>
          <a:xfrm>
            <a:off x="3962400" y="1279525"/>
            <a:ext cx="914400" cy="396875"/>
          </a:xfrm>
          <a:prstGeom prst="ellipse">
            <a:avLst/>
          </a:prstGeom>
          <a:solidFill>
            <a:schemeClr val="tx1"/>
          </a:solidFill>
          <a:ln w="57150" cap="flat" cmpd="sng">
            <a:solidFill>
              <a:srgbClr val="33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  <a:endParaRPr sz="2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53603" name="Group 18"/>
          <p:cNvGrpSpPr/>
          <p:nvPr/>
        </p:nvGrpSpPr>
        <p:grpSpPr>
          <a:xfrm>
            <a:off x="5105400" y="1279525"/>
            <a:ext cx="974725" cy="396875"/>
            <a:chOff x="1008" y="2496"/>
            <a:chExt cx="816" cy="432"/>
          </a:xfrm>
        </p:grpSpPr>
        <p:sp>
          <p:nvSpPr>
            <p:cNvPr id="153604" name="Oval 19"/>
            <p:cNvSpPr/>
            <p:nvPr/>
          </p:nvSpPr>
          <p:spPr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 cap="flat" cmpd="sng">
              <a:solidFill>
                <a:srgbClr val="3399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pic>
          <p:nvPicPr>
            <p:cNvPr id="153605" name="Picture 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V="1">
              <a:off x="1228" y="2516"/>
              <a:ext cx="324" cy="38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3606" name="Group 21"/>
          <p:cNvGrpSpPr/>
          <p:nvPr/>
        </p:nvGrpSpPr>
        <p:grpSpPr>
          <a:xfrm>
            <a:off x="6324600" y="1279525"/>
            <a:ext cx="914400" cy="396875"/>
            <a:chOff x="1920" y="2496"/>
            <a:chExt cx="816" cy="432"/>
          </a:xfrm>
        </p:grpSpPr>
        <p:sp>
          <p:nvSpPr>
            <p:cNvPr id="153607" name="Oval 22"/>
            <p:cNvSpPr/>
            <p:nvPr/>
          </p:nvSpPr>
          <p:spPr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 cap="flat" cmpd="sng">
              <a:solidFill>
                <a:srgbClr val="3399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3608" name="AutoShape 23"/>
            <p:cNvSpPr/>
            <p:nvPr/>
          </p:nvSpPr>
          <p:spPr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3609" name="Oval 24"/>
            <p:cNvSpPr/>
            <p:nvPr/>
          </p:nvSpPr>
          <p:spPr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3610" name="AutoShape 25"/>
            <p:cNvSpPr/>
            <p:nvPr/>
          </p:nvSpPr>
          <p:spPr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3611" name="Oval 26"/>
            <p:cNvSpPr/>
            <p:nvPr/>
          </p:nvSpPr>
          <p:spPr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3612" name="AutoShape 27"/>
            <p:cNvSpPr/>
            <p:nvPr/>
          </p:nvSpPr>
          <p:spPr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3613" name="Oval 28"/>
            <p:cNvSpPr/>
            <p:nvPr/>
          </p:nvSpPr>
          <p:spPr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609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A xin chuc mung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3429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au tra loi cuoi cung cua ban la A.mp3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2895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AutoShape 36"/>
          <p:cNvSpPr/>
          <p:nvPr/>
        </p:nvSpPr>
        <p:spPr>
          <a:xfrm>
            <a:off x="17526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A.cạnh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Cau tra loi cuoi cung cua ban la B.mp3">
            <a:hlinkClick r:id=""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link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2286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1828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au tra loi cuoi cung cua ban la C.mp3">
            <a:hlinkClick r:id=""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link="rId1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3200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2819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au tra loi cuoi cung cua ban la D.mp3">
            <a:hlinkClick r:id="" action="ppaction://media"/>
          </p:cNvPr>
          <p:cNvPicPr>
            <a:picLocks noRot="1"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link="rId1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2362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2590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May tinh bo 2 phuong an sai1.mp3">
            <a:hlinkClick r:id="" action="ppaction://media"/>
          </p:cNvPr>
          <p:cNvPicPr>
            <a:picLocks noRot="1"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link="rId1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1524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c va d la hai phuong an sai.mp3">
            <a:hlinkClick r:id="" action="ppaction://media"/>
          </p:cNvPr>
          <p:cNvPicPr>
            <a:picLocks noRot="1"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link="rId2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3886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Nguoi than.mp3">
            <a:hlinkClick r:id="" action="ppaction://media"/>
          </p:cNvPr>
          <p:cNvPicPr>
            <a:picLocks noRot="1"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link="rId2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1981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hone.mp3">
            <a:hlinkClick r:id="" action="ppaction://media"/>
          </p:cNvPr>
          <p:cNvPicPr>
            <a:picLocks noRot="1"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link="rId2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Khangia.mp3">
            <a:hlinkClick r:id="" action="ppaction://media"/>
          </p:cNvPr>
          <p:cNvPicPr>
            <a:picLocks noRot="1"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link="rId2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3657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Bat dau di tim ai la trieu phu-cau1.mp3">
            <a:hlinkClick r:id="" action="ppaction://media"/>
          </p:cNvPr>
          <p:cNvPicPr>
            <a:picLocks noRot="1"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link="rId2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1371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1.mp3">
            <a:hlinkClick r:id="" action="ppaction://media"/>
          </p:cNvPr>
          <p:cNvPicPr>
            <a:picLocks noRot="1"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link="rId3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990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1" name="Rectangle 55"/>
          <p:cNvSpPr/>
          <p:nvPr/>
        </p:nvSpPr>
        <p:spPr>
          <a:xfrm>
            <a:off x="8153400" y="0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  <a:tileRect/>
          </a:gradFill>
          <a:ln w="57150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32" name="Text Box 56"/>
          <p:cNvSpPr txBox="1"/>
          <p:nvPr/>
        </p:nvSpPr>
        <p:spPr>
          <a:xfrm>
            <a:off x="8229600" y="60325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3" name="Text Box 57"/>
          <p:cNvSpPr txBox="1"/>
          <p:nvPr/>
        </p:nvSpPr>
        <p:spPr>
          <a:xfrm>
            <a:off x="8229600" y="381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4" name="Text Box 58"/>
          <p:cNvSpPr txBox="1"/>
          <p:nvPr/>
        </p:nvSpPr>
        <p:spPr>
          <a:xfrm>
            <a:off x="8229600" y="685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5" name="Text Box 59"/>
          <p:cNvSpPr txBox="1"/>
          <p:nvPr/>
        </p:nvSpPr>
        <p:spPr>
          <a:xfrm>
            <a:off x="8229600" y="990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6" name="Text Box 60"/>
          <p:cNvSpPr txBox="1"/>
          <p:nvPr/>
        </p:nvSpPr>
        <p:spPr>
          <a:xfrm>
            <a:off x="8229600" y="1295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7" name="Text Box 61"/>
          <p:cNvSpPr txBox="1"/>
          <p:nvPr/>
        </p:nvSpPr>
        <p:spPr>
          <a:xfrm>
            <a:off x="8229600" y="16002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8" name="Rectangle 62"/>
          <p:cNvSpPr/>
          <p:nvPr/>
        </p:nvSpPr>
        <p:spPr>
          <a:xfrm>
            <a:off x="8178800" y="4140200"/>
            <a:ext cx="2413000" cy="2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39" name="Text Box 63"/>
          <p:cNvSpPr txBox="1"/>
          <p:nvPr/>
        </p:nvSpPr>
        <p:spPr>
          <a:xfrm>
            <a:off x="8229600" y="1905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0" name="Text Box 64"/>
          <p:cNvSpPr txBox="1"/>
          <p:nvPr/>
        </p:nvSpPr>
        <p:spPr>
          <a:xfrm>
            <a:off x="8229600" y="2209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1" name="Text Box 65"/>
          <p:cNvSpPr txBox="1"/>
          <p:nvPr/>
        </p:nvSpPr>
        <p:spPr>
          <a:xfrm>
            <a:off x="8229600" y="2514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2" name="Text Box 66"/>
          <p:cNvSpPr txBox="1"/>
          <p:nvPr/>
        </p:nvSpPr>
        <p:spPr>
          <a:xfrm>
            <a:off x="8229600" y="2819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3" name="Text Box 67"/>
          <p:cNvSpPr txBox="1"/>
          <p:nvPr/>
        </p:nvSpPr>
        <p:spPr>
          <a:xfrm>
            <a:off x="8229600" y="31242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  <a:endParaRPr sz="2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3644" name="Text Box 68"/>
          <p:cNvSpPr txBox="1"/>
          <p:nvPr/>
        </p:nvSpPr>
        <p:spPr>
          <a:xfrm>
            <a:off x="8229600" y="3429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5" name="Text Box 69"/>
          <p:cNvSpPr txBox="1"/>
          <p:nvPr/>
        </p:nvSpPr>
        <p:spPr>
          <a:xfrm>
            <a:off x="8229600" y="3733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6" name="Text Box 70"/>
          <p:cNvSpPr txBox="1"/>
          <p:nvPr/>
        </p:nvSpPr>
        <p:spPr>
          <a:xfrm>
            <a:off x="8229600" y="4038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7" name="Text Box 71"/>
          <p:cNvSpPr txBox="1"/>
          <p:nvPr/>
        </p:nvSpPr>
        <p:spPr>
          <a:xfrm>
            <a:off x="8229600" y="4343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8" name="Text Box 72"/>
          <p:cNvSpPr txBox="1"/>
          <p:nvPr/>
        </p:nvSpPr>
        <p:spPr>
          <a:xfrm>
            <a:off x="9067800" y="76200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9" name="Text Box 73"/>
          <p:cNvSpPr txBox="1"/>
          <p:nvPr/>
        </p:nvSpPr>
        <p:spPr>
          <a:xfrm>
            <a:off x="9067800" y="3968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0" name="Text Box 74"/>
          <p:cNvSpPr txBox="1"/>
          <p:nvPr/>
        </p:nvSpPr>
        <p:spPr>
          <a:xfrm>
            <a:off x="9067800" y="701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1" name="Text Box 75"/>
          <p:cNvSpPr txBox="1"/>
          <p:nvPr/>
        </p:nvSpPr>
        <p:spPr>
          <a:xfrm>
            <a:off x="9067800" y="10064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2" name="Text Box 76"/>
          <p:cNvSpPr txBox="1"/>
          <p:nvPr/>
        </p:nvSpPr>
        <p:spPr>
          <a:xfrm>
            <a:off x="9067800" y="13112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3" name="Text Box 77"/>
          <p:cNvSpPr txBox="1"/>
          <p:nvPr/>
        </p:nvSpPr>
        <p:spPr>
          <a:xfrm>
            <a:off x="9067800" y="16160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4" name="Text Box 78"/>
          <p:cNvSpPr txBox="1"/>
          <p:nvPr/>
        </p:nvSpPr>
        <p:spPr>
          <a:xfrm>
            <a:off x="9067800" y="19208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5" name="Text Box 79"/>
          <p:cNvSpPr txBox="1"/>
          <p:nvPr/>
        </p:nvSpPr>
        <p:spPr>
          <a:xfrm>
            <a:off x="9067800" y="2225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6" name="Text Box 80"/>
          <p:cNvSpPr txBox="1"/>
          <p:nvPr/>
        </p:nvSpPr>
        <p:spPr>
          <a:xfrm>
            <a:off x="9067800" y="25304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7" name="Text Box 81"/>
          <p:cNvSpPr txBox="1"/>
          <p:nvPr/>
        </p:nvSpPr>
        <p:spPr>
          <a:xfrm>
            <a:off x="9067800" y="28352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8" name="Text Box 82"/>
          <p:cNvSpPr txBox="1"/>
          <p:nvPr/>
        </p:nvSpPr>
        <p:spPr>
          <a:xfrm>
            <a:off x="9067800" y="31400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  <a:endParaRPr sz="2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3659" name="Text Box 83"/>
          <p:cNvSpPr txBox="1"/>
          <p:nvPr/>
        </p:nvSpPr>
        <p:spPr>
          <a:xfrm>
            <a:off x="9067800" y="3444875"/>
            <a:ext cx="10001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60" name="Text Box 84"/>
          <p:cNvSpPr txBox="1"/>
          <p:nvPr/>
        </p:nvSpPr>
        <p:spPr>
          <a:xfrm>
            <a:off x="9067800" y="3749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61" name="Text Box 85"/>
          <p:cNvSpPr txBox="1"/>
          <p:nvPr/>
        </p:nvSpPr>
        <p:spPr>
          <a:xfrm>
            <a:off x="9067800" y="4054475"/>
            <a:ext cx="1333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62" name="Text Box 86"/>
          <p:cNvSpPr txBox="1"/>
          <p:nvPr/>
        </p:nvSpPr>
        <p:spPr>
          <a:xfrm>
            <a:off x="9093200" y="4305300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63" name="Oval 87"/>
          <p:cNvSpPr/>
          <p:nvPr/>
        </p:nvSpPr>
        <p:spPr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64" name="Oval 88"/>
          <p:cNvSpPr/>
          <p:nvPr/>
        </p:nvSpPr>
        <p:spPr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65" name="Oval 89"/>
          <p:cNvSpPr/>
          <p:nvPr/>
        </p:nvSpPr>
        <p:spPr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66" name="Oval 90"/>
          <p:cNvSpPr/>
          <p:nvPr/>
        </p:nvSpPr>
        <p:spPr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67" name="Oval 91"/>
          <p:cNvSpPr/>
          <p:nvPr/>
        </p:nvSpPr>
        <p:spPr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68" name="Oval 92"/>
          <p:cNvSpPr/>
          <p:nvPr/>
        </p:nvSpPr>
        <p:spPr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69" name="Oval 93"/>
          <p:cNvSpPr/>
          <p:nvPr/>
        </p:nvSpPr>
        <p:spPr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70" name="Oval 94"/>
          <p:cNvSpPr/>
          <p:nvPr/>
        </p:nvSpPr>
        <p:spPr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71" name="Oval 95"/>
          <p:cNvSpPr/>
          <p:nvPr/>
        </p:nvSpPr>
        <p:spPr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72" name="Oval 96"/>
          <p:cNvSpPr/>
          <p:nvPr/>
        </p:nvSpPr>
        <p:spPr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pPr algn="ctr" eaLnBrk="0" hangingPunct="0"/>
            <a:endParaRPr sz="2400">
              <a:latin typeface="Times New Roman" panose="02020603050405020304" pitchFamily="18" charset="0"/>
            </a:endParaRPr>
          </a:p>
        </p:txBody>
      </p:sp>
      <p:sp>
        <p:nvSpPr>
          <p:cNvPr id="153673" name="Oval 97"/>
          <p:cNvSpPr/>
          <p:nvPr/>
        </p:nvSpPr>
        <p:spPr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74" name="Oval 98"/>
          <p:cNvSpPr/>
          <p:nvPr/>
        </p:nvSpPr>
        <p:spPr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75" name="Oval 99"/>
          <p:cNvSpPr/>
          <p:nvPr/>
        </p:nvSpPr>
        <p:spPr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76" name="Oval 100"/>
          <p:cNvSpPr/>
          <p:nvPr/>
        </p:nvSpPr>
        <p:spPr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77" name="Oval 101"/>
          <p:cNvSpPr/>
          <p:nvPr/>
        </p:nvSpPr>
        <p:spPr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3678" name="Text Box 103"/>
          <p:cNvSpPr txBox="1"/>
          <p:nvPr/>
        </p:nvSpPr>
        <p:spPr>
          <a:xfrm>
            <a:off x="1828800" y="1889125"/>
            <a:ext cx="2438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 eaLnBrk="0" hangingPunct="0">
              <a:spcBef>
                <a:spcPct val="50000"/>
              </a:spcBef>
            </a:pPr>
            <a:r>
              <a:rPr sz="2400" b="1" err="1">
                <a:solidFill>
                  <a:srgbClr val="FF0000"/>
                </a:solidFill>
                <a:latin typeface="Calibri" panose="020F0502020204030204" pitchFamily="34" charset="0"/>
              </a:rPr>
              <a:t>Câu</a:t>
            </a:r>
            <a:r>
              <a:rPr sz="2400" b="1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sz="2400" b="1" err="1">
                <a:solidFill>
                  <a:srgbClr val="FF0000"/>
                </a:solidFill>
                <a:latin typeface="Calibri" panose="020F0502020204030204" pitchFamily="34" charset="0"/>
              </a:rPr>
              <a:t>hỏi</a:t>
            </a:r>
            <a:r>
              <a:rPr sz="2400" b="1">
                <a:solidFill>
                  <a:srgbClr val="FF0000"/>
                </a:solidFill>
                <a:latin typeface="Calibri" panose="020F0502020204030204" pitchFamily="34" charset="0"/>
              </a:rPr>
              <a:t> 2: </a:t>
            </a:r>
            <a:r>
              <a:rPr sz="2400" b="1">
                <a:solidFill>
                  <a:srgbClr val="0000CC"/>
                </a:solidFill>
                <a:latin typeface="Calibri" panose="020F0502020204030204" pitchFamily="34" charset="0"/>
              </a:rPr>
              <a:t>10 đ</a:t>
            </a:r>
            <a:endParaRPr sz="2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79" name="WordArt 104"/>
          <p:cNvSpPr>
            <a:spLocks noTextEdit="1"/>
          </p:cNvSpPr>
          <p:nvPr/>
        </p:nvSpPr>
        <p:spPr>
          <a:xfrm>
            <a:off x="3124200" y="242888"/>
            <a:ext cx="4191000" cy="595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Ai được 100 điểm</a:t>
            </a:r>
            <a:endParaRPr lang="en-US" sz="360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1" name="AutoShape 36"/>
          <p:cNvSpPr/>
          <p:nvPr/>
        </p:nvSpPr>
        <p:spPr>
          <a:xfrm>
            <a:off x="17526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C.cạnh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4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" name="AutoShape 36"/>
          <p:cNvSpPr/>
          <p:nvPr/>
        </p:nvSpPr>
        <p:spPr>
          <a:xfrm>
            <a:off x="61722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" name="AutoShape 36"/>
          <p:cNvSpPr/>
          <p:nvPr/>
        </p:nvSpPr>
        <p:spPr>
          <a:xfrm>
            <a:off x="6121400" y="596900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(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x 2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4" name="AutoShape 36"/>
          <p:cNvSpPr/>
          <p:nvPr/>
        </p:nvSpPr>
        <p:spPr>
          <a:xfrm>
            <a:off x="6172200" y="4895850"/>
            <a:ext cx="4267200" cy="793750"/>
          </a:xfrm>
          <a:prstGeom prst="flowChartPreparation">
            <a:avLst/>
          </a:prstGeom>
          <a:solidFill>
            <a:srgbClr val="FFFF00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95" name="AutoShape 36"/>
          <p:cNvSpPr/>
          <p:nvPr/>
        </p:nvSpPr>
        <p:spPr>
          <a:xfrm>
            <a:off x="6096000" y="5943600"/>
            <a:ext cx="4267200" cy="793750"/>
          </a:xfrm>
          <a:prstGeom prst="flowChartPreparation">
            <a:avLst/>
          </a:prstGeom>
          <a:solidFill>
            <a:srgbClr val="FFFF00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3148" name="AutoShape 29"/>
          <p:cNvSpPr/>
          <p:nvPr/>
        </p:nvSpPr>
        <p:spPr>
          <a:xfrm>
            <a:off x="1524000" y="2514600"/>
            <a:ext cx="6477000" cy="1676400"/>
          </a:xfrm>
          <a:prstGeom prst="flowChartPreparation">
            <a:avLst/>
          </a:prstGeom>
          <a:solidFill>
            <a:srgbClr val="00FF00"/>
          </a:solidFill>
          <a:ln w="57150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eaLnBrk="0" hangingPunct="0">
              <a:spcBef>
                <a:spcPct val="50000"/>
              </a:spcBef>
            </a:pPr>
            <a:r>
              <a:rPr sz="3600" b="1" err="1">
                <a:latin typeface="Calibri" panose="020F0502020204030204" pitchFamily="34" charset="0"/>
              </a:rPr>
              <a:t>Công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thức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tính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chu</a:t>
            </a:r>
            <a:r>
              <a:rPr sz="3600" b="1">
                <a:latin typeface="Calibri" panose="020F0502020204030204" pitchFamily="34" charset="0"/>
              </a:rPr>
              <a:t> vi</a:t>
            </a:r>
            <a:endParaRPr sz="3600" b="1">
              <a:latin typeface="Calibri" panose="020F0502020204030204" pitchFamily="34" charset="0"/>
            </a:endParaRPr>
          </a:p>
          <a:p>
            <a:pPr eaLnBrk="0" hangingPunct="0"/>
            <a:r>
              <a:rPr sz="3600" b="1" err="1">
                <a:latin typeface="Calibri" panose="020F0502020204030204" pitchFamily="34" charset="0"/>
              </a:rPr>
              <a:t>Hình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vuông</a:t>
            </a:r>
            <a:r>
              <a:rPr sz="3600" b="1">
                <a:latin typeface="Calibri" panose="020F0502020204030204" pitchFamily="34" charset="0"/>
              </a:rPr>
              <a:t>:</a:t>
            </a:r>
            <a:endParaRPr b="1">
              <a:latin typeface="Calibri" panose="020F0502020204030204" pitchFamily="34" charset="0"/>
            </a:endParaRPr>
          </a:p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3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Đáp án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9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4" grpId="0" bldLvl="0" animBg="1"/>
      <p:bldP spid="95" grpId="0" bldLvl="0" animBg="1"/>
      <p:bldP spid="314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Oval 17"/>
          <p:cNvSpPr/>
          <p:nvPr/>
        </p:nvSpPr>
        <p:spPr>
          <a:xfrm>
            <a:off x="3962400" y="1279525"/>
            <a:ext cx="914400" cy="396875"/>
          </a:xfrm>
          <a:prstGeom prst="ellipse">
            <a:avLst/>
          </a:prstGeom>
          <a:solidFill>
            <a:schemeClr val="tx1"/>
          </a:solidFill>
          <a:ln w="57150" cap="flat" cmpd="sng">
            <a:solidFill>
              <a:srgbClr val="33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  <a:endParaRPr sz="2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54627" name="Group 18"/>
          <p:cNvGrpSpPr/>
          <p:nvPr/>
        </p:nvGrpSpPr>
        <p:grpSpPr>
          <a:xfrm>
            <a:off x="5105400" y="1279525"/>
            <a:ext cx="974725" cy="396875"/>
            <a:chOff x="1008" y="2496"/>
            <a:chExt cx="816" cy="432"/>
          </a:xfrm>
        </p:grpSpPr>
        <p:sp>
          <p:nvSpPr>
            <p:cNvPr id="154628" name="Oval 19"/>
            <p:cNvSpPr/>
            <p:nvPr/>
          </p:nvSpPr>
          <p:spPr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 cap="flat" cmpd="sng">
              <a:solidFill>
                <a:srgbClr val="3399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pic>
          <p:nvPicPr>
            <p:cNvPr id="154629" name="Picture 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V="1">
              <a:off x="1228" y="2516"/>
              <a:ext cx="324" cy="38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4630" name="Group 21"/>
          <p:cNvGrpSpPr/>
          <p:nvPr/>
        </p:nvGrpSpPr>
        <p:grpSpPr>
          <a:xfrm>
            <a:off x="6324600" y="1279525"/>
            <a:ext cx="914400" cy="396875"/>
            <a:chOff x="1920" y="2496"/>
            <a:chExt cx="816" cy="432"/>
          </a:xfrm>
        </p:grpSpPr>
        <p:sp>
          <p:nvSpPr>
            <p:cNvPr id="154631" name="Oval 22"/>
            <p:cNvSpPr/>
            <p:nvPr/>
          </p:nvSpPr>
          <p:spPr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 cap="flat" cmpd="sng">
              <a:solidFill>
                <a:srgbClr val="3399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4632" name="AutoShape 23"/>
            <p:cNvSpPr/>
            <p:nvPr/>
          </p:nvSpPr>
          <p:spPr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4633" name="Oval 24"/>
            <p:cNvSpPr/>
            <p:nvPr/>
          </p:nvSpPr>
          <p:spPr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4634" name="AutoShape 25"/>
            <p:cNvSpPr/>
            <p:nvPr/>
          </p:nvSpPr>
          <p:spPr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4635" name="Oval 26"/>
            <p:cNvSpPr/>
            <p:nvPr/>
          </p:nvSpPr>
          <p:spPr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4636" name="AutoShape 27"/>
            <p:cNvSpPr/>
            <p:nvPr/>
          </p:nvSpPr>
          <p:spPr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4637" name="Oval 28"/>
            <p:cNvSpPr/>
            <p:nvPr/>
          </p:nvSpPr>
          <p:spPr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609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A xin chuc mung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3429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au tra loi cuoi cung cua ban la A.mp3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2895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AutoShape 36"/>
          <p:cNvSpPr/>
          <p:nvPr/>
        </p:nvSpPr>
        <p:spPr>
          <a:xfrm>
            <a:off x="17526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A.cạnh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Cau tra loi cuoi cung cua ban la B.mp3">
            <a:hlinkClick r:id=""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link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2286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1828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au tra loi cuoi cung cua ban la C.mp3">
            <a:hlinkClick r:id=""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link="rId1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3200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2819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au tra loi cuoi cung cua ban la D.mp3">
            <a:hlinkClick r:id="" action="ppaction://media"/>
          </p:cNvPr>
          <p:cNvPicPr>
            <a:picLocks noRot="1"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link="rId1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2362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2590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May tinh bo 2 phuong an sai1.mp3">
            <a:hlinkClick r:id="" action="ppaction://media"/>
          </p:cNvPr>
          <p:cNvPicPr>
            <a:picLocks noRot="1"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link="rId1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1524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c va d la hai phuong an sai.mp3">
            <a:hlinkClick r:id="" action="ppaction://media"/>
          </p:cNvPr>
          <p:cNvPicPr>
            <a:picLocks noRot="1"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link="rId2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3886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Nguoi than.mp3">
            <a:hlinkClick r:id="" action="ppaction://media"/>
          </p:cNvPr>
          <p:cNvPicPr>
            <a:picLocks noRot="1"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link="rId2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1981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hone.mp3">
            <a:hlinkClick r:id="" action="ppaction://media"/>
          </p:cNvPr>
          <p:cNvPicPr>
            <a:picLocks noRot="1"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link="rId2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Khangia.mp3">
            <a:hlinkClick r:id="" action="ppaction://media"/>
          </p:cNvPr>
          <p:cNvPicPr>
            <a:picLocks noRot="1"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link="rId2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3657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Bat dau di tim ai la trieu phu-cau1.mp3">
            <a:hlinkClick r:id="" action="ppaction://media"/>
          </p:cNvPr>
          <p:cNvPicPr>
            <a:picLocks noRot="1"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link="rId2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1371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1.mp3">
            <a:hlinkClick r:id="" action="ppaction://media"/>
          </p:cNvPr>
          <p:cNvPicPr>
            <a:picLocks noRot="1"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link="rId3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990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655" name="Rectangle 55"/>
          <p:cNvSpPr/>
          <p:nvPr/>
        </p:nvSpPr>
        <p:spPr>
          <a:xfrm>
            <a:off x="8153400" y="0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  <a:tileRect/>
          </a:gradFill>
          <a:ln w="57150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656" name="Text Box 56"/>
          <p:cNvSpPr txBox="1"/>
          <p:nvPr/>
        </p:nvSpPr>
        <p:spPr>
          <a:xfrm>
            <a:off x="8229600" y="60325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57" name="Text Box 57"/>
          <p:cNvSpPr txBox="1"/>
          <p:nvPr/>
        </p:nvSpPr>
        <p:spPr>
          <a:xfrm>
            <a:off x="8229600" y="381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58" name="Text Box 58"/>
          <p:cNvSpPr txBox="1"/>
          <p:nvPr/>
        </p:nvSpPr>
        <p:spPr>
          <a:xfrm>
            <a:off x="8229600" y="685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59" name="Text Box 59"/>
          <p:cNvSpPr txBox="1"/>
          <p:nvPr/>
        </p:nvSpPr>
        <p:spPr>
          <a:xfrm>
            <a:off x="8229600" y="990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60" name="Text Box 60"/>
          <p:cNvSpPr txBox="1"/>
          <p:nvPr/>
        </p:nvSpPr>
        <p:spPr>
          <a:xfrm>
            <a:off x="8229600" y="1295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61" name="Text Box 61"/>
          <p:cNvSpPr txBox="1"/>
          <p:nvPr/>
        </p:nvSpPr>
        <p:spPr>
          <a:xfrm>
            <a:off x="8229600" y="16002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62" name="Rectangle 62"/>
          <p:cNvSpPr/>
          <p:nvPr/>
        </p:nvSpPr>
        <p:spPr>
          <a:xfrm>
            <a:off x="8255000" y="3810000"/>
            <a:ext cx="2413000" cy="2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663" name="Text Box 63"/>
          <p:cNvSpPr txBox="1"/>
          <p:nvPr/>
        </p:nvSpPr>
        <p:spPr>
          <a:xfrm>
            <a:off x="8229600" y="1905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64" name="Text Box 64"/>
          <p:cNvSpPr txBox="1"/>
          <p:nvPr/>
        </p:nvSpPr>
        <p:spPr>
          <a:xfrm>
            <a:off x="8229600" y="2209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65" name="Text Box 65"/>
          <p:cNvSpPr txBox="1"/>
          <p:nvPr/>
        </p:nvSpPr>
        <p:spPr>
          <a:xfrm>
            <a:off x="8229600" y="2514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66" name="Text Box 66"/>
          <p:cNvSpPr txBox="1"/>
          <p:nvPr/>
        </p:nvSpPr>
        <p:spPr>
          <a:xfrm>
            <a:off x="8229600" y="2819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67" name="Text Box 67"/>
          <p:cNvSpPr txBox="1"/>
          <p:nvPr/>
        </p:nvSpPr>
        <p:spPr>
          <a:xfrm>
            <a:off x="8229600" y="31242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  <a:endParaRPr sz="2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4668" name="Text Box 68"/>
          <p:cNvSpPr txBox="1"/>
          <p:nvPr/>
        </p:nvSpPr>
        <p:spPr>
          <a:xfrm>
            <a:off x="8229600" y="3429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69" name="Text Box 69"/>
          <p:cNvSpPr txBox="1"/>
          <p:nvPr/>
        </p:nvSpPr>
        <p:spPr>
          <a:xfrm>
            <a:off x="8229600" y="3733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70" name="Text Box 70"/>
          <p:cNvSpPr txBox="1"/>
          <p:nvPr/>
        </p:nvSpPr>
        <p:spPr>
          <a:xfrm>
            <a:off x="8229600" y="4038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71" name="Text Box 71"/>
          <p:cNvSpPr txBox="1"/>
          <p:nvPr/>
        </p:nvSpPr>
        <p:spPr>
          <a:xfrm>
            <a:off x="8229600" y="4343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72" name="Text Box 72"/>
          <p:cNvSpPr txBox="1"/>
          <p:nvPr/>
        </p:nvSpPr>
        <p:spPr>
          <a:xfrm>
            <a:off x="9067800" y="76200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73" name="Text Box 73"/>
          <p:cNvSpPr txBox="1"/>
          <p:nvPr/>
        </p:nvSpPr>
        <p:spPr>
          <a:xfrm>
            <a:off x="9067800" y="3968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74" name="Text Box 74"/>
          <p:cNvSpPr txBox="1"/>
          <p:nvPr/>
        </p:nvSpPr>
        <p:spPr>
          <a:xfrm>
            <a:off x="9067800" y="701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75" name="Text Box 75"/>
          <p:cNvSpPr txBox="1"/>
          <p:nvPr/>
        </p:nvSpPr>
        <p:spPr>
          <a:xfrm>
            <a:off x="9067800" y="10064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76" name="Text Box 76"/>
          <p:cNvSpPr txBox="1"/>
          <p:nvPr/>
        </p:nvSpPr>
        <p:spPr>
          <a:xfrm>
            <a:off x="9067800" y="13112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77" name="Text Box 77"/>
          <p:cNvSpPr txBox="1"/>
          <p:nvPr/>
        </p:nvSpPr>
        <p:spPr>
          <a:xfrm>
            <a:off x="9067800" y="16160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78" name="Text Box 78"/>
          <p:cNvSpPr txBox="1"/>
          <p:nvPr/>
        </p:nvSpPr>
        <p:spPr>
          <a:xfrm>
            <a:off x="9067800" y="19208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79" name="Text Box 79"/>
          <p:cNvSpPr txBox="1"/>
          <p:nvPr/>
        </p:nvSpPr>
        <p:spPr>
          <a:xfrm>
            <a:off x="9067800" y="2225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80" name="Text Box 80"/>
          <p:cNvSpPr txBox="1"/>
          <p:nvPr/>
        </p:nvSpPr>
        <p:spPr>
          <a:xfrm>
            <a:off x="9067800" y="25304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81" name="Text Box 81"/>
          <p:cNvSpPr txBox="1"/>
          <p:nvPr/>
        </p:nvSpPr>
        <p:spPr>
          <a:xfrm>
            <a:off x="9067800" y="28352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82" name="Text Box 82"/>
          <p:cNvSpPr txBox="1"/>
          <p:nvPr/>
        </p:nvSpPr>
        <p:spPr>
          <a:xfrm>
            <a:off x="9067800" y="31400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  <a:endParaRPr sz="2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4683" name="Text Box 83"/>
          <p:cNvSpPr txBox="1"/>
          <p:nvPr/>
        </p:nvSpPr>
        <p:spPr>
          <a:xfrm>
            <a:off x="9067800" y="3444875"/>
            <a:ext cx="10001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84" name="Text Box 84"/>
          <p:cNvSpPr txBox="1"/>
          <p:nvPr/>
        </p:nvSpPr>
        <p:spPr>
          <a:xfrm>
            <a:off x="9067800" y="3749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85" name="Text Box 85"/>
          <p:cNvSpPr txBox="1"/>
          <p:nvPr/>
        </p:nvSpPr>
        <p:spPr>
          <a:xfrm>
            <a:off x="9067800" y="4054475"/>
            <a:ext cx="1333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86" name="Text Box 86"/>
          <p:cNvSpPr txBox="1"/>
          <p:nvPr/>
        </p:nvSpPr>
        <p:spPr>
          <a:xfrm>
            <a:off x="9093200" y="4305300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687" name="Oval 87"/>
          <p:cNvSpPr/>
          <p:nvPr/>
        </p:nvSpPr>
        <p:spPr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688" name="Oval 88"/>
          <p:cNvSpPr/>
          <p:nvPr/>
        </p:nvSpPr>
        <p:spPr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689" name="Oval 89"/>
          <p:cNvSpPr/>
          <p:nvPr/>
        </p:nvSpPr>
        <p:spPr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690" name="Oval 90"/>
          <p:cNvSpPr/>
          <p:nvPr/>
        </p:nvSpPr>
        <p:spPr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691" name="Oval 91"/>
          <p:cNvSpPr/>
          <p:nvPr/>
        </p:nvSpPr>
        <p:spPr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692" name="Oval 92"/>
          <p:cNvSpPr/>
          <p:nvPr/>
        </p:nvSpPr>
        <p:spPr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693" name="Oval 93"/>
          <p:cNvSpPr/>
          <p:nvPr/>
        </p:nvSpPr>
        <p:spPr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694" name="Oval 94"/>
          <p:cNvSpPr/>
          <p:nvPr/>
        </p:nvSpPr>
        <p:spPr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695" name="Oval 95"/>
          <p:cNvSpPr/>
          <p:nvPr/>
        </p:nvSpPr>
        <p:spPr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696" name="Oval 96"/>
          <p:cNvSpPr/>
          <p:nvPr/>
        </p:nvSpPr>
        <p:spPr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pPr algn="ctr" eaLnBrk="0" hangingPunct="0"/>
            <a:endParaRPr sz="2400">
              <a:latin typeface="Times New Roman" panose="02020603050405020304" pitchFamily="18" charset="0"/>
            </a:endParaRPr>
          </a:p>
        </p:txBody>
      </p:sp>
      <p:sp>
        <p:nvSpPr>
          <p:cNvPr id="154697" name="Oval 97"/>
          <p:cNvSpPr/>
          <p:nvPr/>
        </p:nvSpPr>
        <p:spPr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698" name="Oval 98"/>
          <p:cNvSpPr/>
          <p:nvPr/>
        </p:nvSpPr>
        <p:spPr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699" name="Oval 99"/>
          <p:cNvSpPr/>
          <p:nvPr/>
        </p:nvSpPr>
        <p:spPr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700" name="Oval 100"/>
          <p:cNvSpPr/>
          <p:nvPr/>
        </p:nvSpPr>
        <p:spPr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701" name="Oval 101"/>
          <p:cNvSpPr/>
          <p:nvPr/>
        </p:nvSpPr>
        <p:spPr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4702" name="Text Box 103"/>
          <p:cNvSpPr txBox="1"/>
          <p:nvPr/>
        </p:nvSpPr>
        <p:spPr>
          <a:xfrm>
            <a:off x="1828800" y="1889125"/>
            <a:ext cx="2438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 eaLnBrk="0" hangingPunct="0">
              <a:spcBef>
                <a:spcPct val="50000"/>
              </a:spcBef>
            </a:pPr>
            <a:r>
              <a:rPr sz="2400" b="1" err="1">
                <a:solidFill>
                  <a:srgbClr val="FF0000"/>
                </a:solidFill>
                <a:latin typeface="Calibri" panose="020F0502020204030204" pitchFamily="34" charset="0"/>
              </a:rPr>
              <a:t>Câu</a:t>
            </a:r>
            <a:r>
              <a:rPr sz="2400" b="1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sz="2400" b="1" err="1">
                <a:solidFill>
                  <a:srgbClr val="FF0000"/>
                </a:solidFill>
                <a:latin typeface="Calibri" panose="020F0502020204030204" pitchFamily="34" charset="0"/>
              </a:rPr>
              <a:t>hỏi</a:t>
            </a:r>
            <a:r>
              <a:rPr sz="2400" b="1">
                <a:solidFill>
                  <a:srgbClr val="FF0000"/>
                </a:solidFill>
                <a:latin typeface="Calibri" panose="020F0502020204030204" pitchFamily="34" charset="0"/>
              </a:rPr>
              <a:t> 3:  </a:t>
            </a:r>
            <a:r>
              <a:rPr sz="2400" b="1">
                <a:solidFill>
                  <a:srgbClr val="0000CC"/>
                </a:solidFill>
                <a:latin typeface="Calibri" panose="020F0502020204030204" pitchFamily="34" charset="0"/>
              </a:rPr>
              <a:t>15 đ</a:t>
            </a:r>
            <a:endParaRPr sz="2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4703" name="WordArt 104"/>
          <p:cNvSpPr>
            <a:spLocks noTextEdit="1"/>
          </p:cNvSpPr>
          <p:nvPr/>
        </p:nvSpPr>
        <p:spPr>
          <a:xfrm>
            <a:off x="3124200" y="242888"/>
            <a:ext cx="4191000" cy="595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Ai được 100 điểm</a:t>
            </a:r>
            <a:endParaRPr lang="en-US" sz="360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1" name="AutoShape 36"/>
          <p:cNvSpPr/>
          <p:nvPr/>
        </p:nvSpPr>
        <p:spPr>
          <a:xfrm>
            <a:off x="17526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C.cạnh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4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" name="AutoShape 36"/>
          <p:cNvSpPr/>
          <p:nvPr/>
        </p:nvSpPr>
        <p:spPr>
          <a:xfrm>
            <a:off x="61722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B.d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" name="AutoShape 36"/>
          <p:cNvSpPr/>
          <p:nvPr/>
        </p:nvSpPr>
        <p:spPr>
          <a:xfrm>
            <a:off x="61722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D.(d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x 2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4" name="AutoShape 36"/>
          <p:cNvSpPr/>
          <p:nvPr/>
        </p:nvSpPr>
        <p:spPr>
          <a:xfrm>
            <a:off x="1752600" y="4921250"/>
            <a:ext cx="4267200" cy="793750"/>
          </a:xfrm>
          <a:prstGeom prst="flowChartPreparation">
            <a:avLst/>
          </a:prstGeom>
          <a:solidFill>
            <a:srgbClr val="FFFF00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95" name="AutoShape 36"/>
          <p:cNvSpPr/>
          <p:nvPr/>
        </p:nvSpPr>
        <p:spPr>
          <a:xfrm>
            <a:off x="6172200" y="4921250"/>
            <a:ext cx="4267200" cy="793750"/>
          </a:xfrm>
          <a:prstGeom prst="flowChartPreparation">
            <a:avLst/>
          </a:prstGeom>
          <a:solidFill>
            <a:srgbClr val="FFFF00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4172" name="AutoShape 29"/>
          <p:cNvSpPr/>
          <p:nvPr/>
        </p:nvSpPr>
        <p:spPr>
          <a:xfrm>
            <a:off x="1524000" y="2514600"/>
            <a:ext cx="6477000" cy="1676400"/>
          </a:xfrm>
          <a:prstGeom prst="flowChartPreparation">
            <a:avLst/>
          </a:prstGeom>
          <a:solidFill>
            <a:srgbClr val="00FF00"/>
          </a:solidFill>
          <a:ln w="57150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eaLnBrk="0" hangingPunct="0">
              <a:spcBef>
                <a:spcPct val="50000"/>
              </a:spcBef>
            </a:pPr>
            <a:r>
              <a:rPr sz="3600" b="1" err="1">
                <a:latin typeface="Calibri" panose="020F0502020204030204" pitchFamily="34" charset="0"/>
              </a:rPr>
              <a:t>Công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thức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tính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chu</a:t>
            </a:r>
            <a:r>
              <a:rPr sz="3600" b="1">
                <a:latin typeface="Calibri" panose="020F0502020204030204" pitchFamily="34" charset="0"/>
              </a:rPr>
              <a:t> vi</a:t>
            </a:r>
            <a:endParaRPr sz="3600" b="1">
              <a:latin typeface="Calibri" panose="020F0502020204030204" pitchFamily="34" charset="0"/>
            </a:endParaRPr>
          </a:p>
          <a:p>
            <a:pPr eaLnBrk="0" hangingPunct="0"/>
            <a:r>
              <a:rPr sz="3600" b="1" err="1">
                <a:latin typeface="Calibri" panose="020F0502020204030204" pitchFamily="34" charset="0"/>
              </a:rPr>
              <a:t>Hình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chữ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nhật</a:t>
            </a:r>
            <a:r>
              <a:rPr sz="3600" b="1">
                <a:latin typeface="Calibri" panose="020F0502020204030204" pitchFamily="34" charset="0"/>
              </a:rPr>
              <a:t>:</a:t>
            </a:r>
            <a:endParaRPr b="1">
              <a:latin typeface="Calibri" panose="020F0502020204030204" pitchFamily="34" charset="0"/>
            </a:endParaRPr>
          </a:p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3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Đáp án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9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4" grpId="0" bldLvl="0" animBg="1"/>
      <p:bldP spid="95" grpId="0" bldLvl="0" animBg="1"/>
      <p:bldP spid="417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Oval 17"/>
          <p:cNvSpPr/>
          <p:nvPr/>
        </p:nvSpPr>
        <p:spPr>
          <a:xfrm>
            <a:off x="3962400" y="1279525"/>
            <a:ext cx="914400" cy="396875"/>
          </a:xfrm>
          <a:prstGeom prst="ellipse">
            <a:avLst/>
          </a:prstGeom>
          <a:solidFill>
            <a:schemeClr val="tx1"/>
          </a:solidFill>
          <a:ln w="57150" cap="flat" cmpd="sng">
            <a:solidFill>
              <a:srgbClr val="33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sz="2400" b="1">
                <a:solidFill>
                  <a:schemeClr val="bg1"/>
                </a:solidFill>
                <a:latin typeface="Calibri" panose="020F0502020204030204" pitchFamily="34" charset="0"/>
              </a:rPr>
              <a:t>50:50</a:t>
            </a:r>
            <a:endParaRPr sz="2400" b="1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55651" name="Group 18"/>
          <p:cNvGrpSpPr/>
          <p:nvPr/>
        </p:nvGrpSpPr>
        <p:grpSpPr>
          <a:xfrm>
            <a:off x="5105400" y="1279525"/>
            <a:ext cx="974725" cy="396875"/>
            <a:chOff x="1008" y="2496"/>
            <a:chExt cx="816" cy="432"/>
          </a:xfrm>
        </p:grpSpPr>
        <p:sp>
          <p:nvSpPr>
            <p:cNvPr id="155652" name="Oval 19"/>
            <p:cNvSpPr/>
            <p:nvPr/>
          </p:nvSpPr>
          <p:spPr>
            <a:xfrm>
              <a:off x="1008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 cap="flat" cmpd="sng">
              <a:solidFill>
                <a:srgbClr val="3399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pic>
          <p:nvPicPr>
            <p:cNvPr id="155653" name="Picture 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V="1">
              <a:off x="1228" y="2516"/>
              <a:ext cx="324" cy="38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5654" name="Group 21"/>
          <p:cNvGrpSpPr/>
          <p:nvPr/>
        </p:nvGrpSpPr>
        <p:grpSpPr>
          <a:xfrm>
            <a:off x="6324600" y="1279525"/>
            <a:ext cx="914400" cy="396875"/>
            <a:chOff x="1920" y="2496"/>
            <a:chExt cx="816" cy="432"/>
          </a:xfrm>
        </p:grpSpPr>
        <p:sp>
          <p:nvSpPr>
            <p:cNvPr id="155655" name="Oval 22"/>
            <p:cNvSpPr/>
            <p:nvPr/>
          </p:nvSpPr>
          <p:spPr>
            <a:xfrm>
              <a:off x="1920" y="2496"/>
              <a:ext cx="816" cy="432"/>
            </a:xfrm>
            <a:prstGeom prst="ellipse">
              <a:avLst/>
            </a:prstGeom>
            <a:solidFill>
              <a:schemeClr val="tx1"/>
            </a:solidFill>
            <a:ln w="57150" cap="flat" cmpd="sng">
              <a:solidFill>
                <a:srgbClr val="3399FF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5656" name="AutoShape 23"/>
            <p:cNvSpPr/>
            <p:nvPr/>
          </p:nvSpPr>
          <p:spPr>
            <a:xfrm rot="5400000">
              <a:off x="2030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5657" name="Oval 24"/>
            <p:cNvSpPr/>
            <p:nvPr/>
          </p:nvSpPr>
          <p:spPr>
            <a:xfrm>
              <a:off x="2078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5658" name="AutoShape 25"/>
            <p:cNvSpPr/>
            <p:nvPr/>
          </p:nvSpPr>
          <p:spPr>
            <a:xfrm rot="5400000">
              <a:off x="2222" y="2712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5659" name="Oval 26"/>
            <p:cNvSpPr/>
            <p:nvPr/>
          </p:nvSpPr>
          <p:spPr>
            <a:xfrm>
              <a:off x="2270" y="2616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5660" name="AutoShape 27"/>
            <p:cNvSpPr/>
            <p:nvPr/>
          </p:nvSpPr>
          <p:spPr>
            <a:xfrm rot="5400000">
              <a:off x="2414" y="2664"/>
              <a:ext cx="192" cy="192"/>
            </a:xfrm>
            <a:prstGeom prst="flowChartDisplay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  <p:sp>
          <p:nvSpPr>
            <p:cNvPr id="155661" name="Oval 28"/>
            <p:cNvSpPr/>
            <p:nvPr/>
          </p:nvSpPr>
          <p:spPr>
            <a:xfrm>
              <a:off x="2462" y="2568"/>
              <a:ext cx="96" cy="96"/>
            </a:xfrm>
            <a:prstGeom prst="ellipse">
              <a:avLst/>
            </a:prstGeom>
            <a:solidFill>
              <a:schemeClr val="tx1"/>
            </a:solidFill>
            <a:ln w="3810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>
                <a:latin typeface="Calibri" panose="020F0502020204030204" pitchFamily="34" charset="0"/>
              </a:endParaRPr>
            </a:p>
          </p:txBody>
        </p:sp>
      </p:grpSp>
      <p:pic>
        <p:nvPicPr>
          <p:cNvPr id="23" name="Chung toi xin dua ra cau tra loi dung1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609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A xin chuc mung.mp3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3429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au tra loi cuoi cung cua ban la A.mp3">
            <a:hlinkClick r:id=""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2895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AutoShape 36"/>
          <p:cNvSpPr/>
          <p:nvPr/>
        </p:nvSpPr>
        <p:spPr>
          <a:xfrm>
            <a:off x="17526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Cau tra loi cuoi cung cua ban la B.mp3">
            <a:hlinkClick r:id=""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link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2286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1828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au tra loi cuoi cung cua ban la C.mp3">
            <a:hlinkClick r:id="" action="ppaction://media"/>
          </p:cNvPr>
          <p:cNvPicPr>
            <a:picLocks noRot="1"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link="rId1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3200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2819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au tra loi cuoi cung cua ban la D.mp3">
            <a:hlinkClick r:id="" action="ppaction://media"/>
          </p:cNvPr>
          <p:cNvPicPr>
            <a:picLocks noRot="1"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link="rId1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2362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au tra loi dung cua chung toi la A.mp3">
            <a:hlinkClick r:id=""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2590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May tinh bo 2 phuong an sai1.mp3">
            <a:hlinkClick r:id="" action="ppaction://media"/>
          </p:cNvPr>
          <p:cNvPicPr>
            <a:picLocks noRot="1"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link="rId1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5400" y="15240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c va d la hai phuong an sai.mp3">
            <a:hlinkClick r:id="" action="ppaction://media"/>
          </p:cNvPr>
          <p:cNvPicPr>
            <a:picLocks noRot="1"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link="rId2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3886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Nguoi than.mp3">
            <a:hlinkClick r:id="" action="ppaction://media"/>
          </p:cNvPr>
          <p:cNvPicPr>
            <a:picLocks noRot="1"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link="rId2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1981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phone.mp3">
            <a:hlinkClick r:id="" action="ppaction://media"/>
          </p:cNvPr>
          <p:cNvPicPr>
            <a:picLocks noRot="1"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link="rId24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39200" y="3276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Khangia.mp3">
            <a:hlinkClick r:id="" action="ppaction://media"/>
          </p:cNvPr>
          <p:cNvPicPr>
            <a:picLocks noRot="1"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link="rId2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3000" y="3657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Bat dau di tim ai la trieu phu-cau1.mp3">
            <a:hlinkClick r:id="" action="ppaction://media"/>
          </p:cNvPr>
          <p:cNvPicPr>
            <a:picLocks noRot="1"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link="rId2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0" y="1371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1.mp3">
            <a:hlinkClick r:id="" action="ppaction://media"/>
          </p:cNvPr>
          <p:cNvPicPr>
            <a:picLocks noRot="1"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link="rId3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1600" y="990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5679" name="Rectangle 55"/>
          <p:cNvSpPr/>
          <p:nvPr/>
        </p:nvSpPr>
        <p:spPr>
          <a:xfrm>
            <a:off x="8153400" y="0"/>
            <a:ext cx="2514600" cy="4740275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  <a:tileRect/>
          </a:gradFill>
          <a:ln w="57150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680" name="Text Box 56"/>
          <p:cNvSpPr txBox="1"/>
          <p:nvPr/>
        </p:nvSpPr>
        <p:spPr>
          <a:xfrm>
            <a:off x="8229600" y="60325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15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81" name="Text Box 57"/>
          <p:cNvSpPr txBox="1"/>
          <p:nvPr/>
        </p:nvSpPr>
        <p:spPr>
          <a:xfrm>
            <a:off x="8229600" y="381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14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82" name="Text Box 58"/>
          <p:cNvSpPr txBox="1"/>
          <p:nvPr/>
        </p:nvSpPr>
        <p:spPr>
          <a:xfrm>
            <a:off x="8229600" y="685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13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83" name="Text Box 59"/>
          <p:cNvSpPr txBox="1"/>
          <p:nvPr/>
        </p:nvSpPr>
        <p:spPr>
          <a:xfrm>
            <a:off x="8229600" y="990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12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84" name="Text Box 60"/>
          <p:cNvSpPr txBox="1"/>
          <p:nvPr/>
        </p:nvSpPr>
        <p:spPr>
          <a:xfrm>
            <a:off x="8229600" y="1295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11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85" name="Text Box 61"/>
          <p:cNvSpPr txBox="1"/>
          <p:nvPr/>
        </p:nvSpPr>
        <p:spPr>
          <a:xfrm>
            <a:off x="8229600" y="16002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10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86" name="Rectangle 62"/>
          <p:cNvSpPr/>
          <p:nvPr/>
        </p:nvSpPr>
        <p:spPr>
          <a:xfrm>
            <a:off x="8216900" y="3543300"/>
            <a:ext cx="2413000" cy="279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687" name="Text Box 63"/>
          <p:cNvSpPr txBox="1"/>
          <p:nvPr/>
        </p:nvSpPr>
        <p:spPr>
          <a:xfrm>
            <a:off x="8229600" y="1905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9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88" name="Text Box 64"/>
          <p:cNvSpPr txBox="1"/>
          <p:nvPr/>
        </p:nvSpPr>
        <p:spPr>
          <a:xfrm>
            <a:off x="8229600" y="2209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8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89" name="Text Box 65"/>
          <p:cNvSpPr txBox="1"/>
          <p:nvPr/>
        </p:nvSpPr>
        <p:spPr>
          <a:xfrm>
            <a:off x="8229600" y="2514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7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90" name="Text Box 66"/>
          <p:cNvSpPr txBox="1"/>
          <p:nvPr/>
        </p:nvSpPr>
        <p:spPr>
          <a:xfrm>
            <a:off x="8229600" y="2819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6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91" name="Text Box 67"/>
          <p:cNvSpPr txBox="1"/>
          <p:nvPr/>
        </p:nvSpPr>
        <p:spPr>
          <a:xfrm>
            <a:off x="8229600" y="31242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5</a:t>
            </a:r>
            <a:endParaRPr sz="2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5692" name="Text Box 68"/>
          <p:cNvSpPr txBox="1"/>
          <p:nvPr/>
        </p:nvSpPr>
        <p:spPr>
          <a:xfrm>
            <a:off x="8229600" y="34290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4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93" name="Text Box 69"/>
          <p:cNvSpPr txBox="1"/>
          <p:nvPr/>
        </p:nvSpPr>
        <p:spPr>
          <a:xfrm>
            <a:off x="8229600" y="37338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3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94" name="Text Box 70"/>
          <p:cNvSpPr txBox="1"/>
          <p:nvPr/>
        </p:nvSpPr>
        <p:spPr>
          <a:xfrm>
            <a:off x="8229600" y="40386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2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95" name="Text Box 71"/>
          <p:cNvSpPr txBox="1"/>
          <p:nvPr/>
        </p:nvSpPr>
        <p:spPr>
          <a:xfrm>
            <a:off x="8229600" y="4343400"/>
            <a:ext cx="6858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96" name="Text Box 72"/>
          <p:cNvSpPr txBox="1"/>
          <p:nvPr/>
        </p:nvSpPr>
        <p:spPr>
          <a:xfrm>
            <a:off x="9067800" y="76200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Times New Roman" panose="02020603050405020304" pitchFamily="18" charset="0"/>
              </a:rPr>
              <a:t>100 đ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97" name="Text Box 73"/>
          <p:cNvSpPr txBox="1"/>
          <p:nvPr/>
        </p:nvSpPr>
        <p:spPr>
          <a:xfrm>
            <a:off x="9067800" y="3968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90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98" name="Text Box 74"/>
          <p:cNvSpPr txBox="1"/>
          <p:nvPr/>
        </p:nvSpPr>
        <p:spPr>
          <a:xfrm>
            <a:off x="9067800" y="701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80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699" name="Text Box 75"/>
          <p:cNvSpPr txBox="1"/>
          <p:nvPr/>
        </p:nvSpPr>
        <p:spPr>
          <a:xfrm>
            <a:off x="9067800" y="10064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70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700" name="Text Box 76"/>
          <p:cNvSpPr txBox="1"/>
          <p:nvPr/>
        </p:nvSpPr>
        <p:spPr>
          <a:xfrm>
            <a:off x="9067800" y="13112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60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701" name="Text Box 77"/>
          <p:cNvSpPr txBox="1"/>
          <p:nvPr/>
        </p:nvSpPr>
        <p:spPr>
          <a:xfrm>
            <a:off x="9067800" y="16160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Times New Roman" panose="02020603050405020304" pitchFamily="18" charset="0"/>
              </a:rPr>
              <a:t>50 đ</a:t>
            </a:r>
            <a:endParaRPr sz="2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702" name="Text Box 78"/>
          <p:cNvSpPr txBox="1"/>
          <p:nvPr/>
        </p:nvSpPr>
        <p:spPr>
          <a:xfrm>
            <a:off x="9067800" y="19208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45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703" name="Text Box 79"/>
          <p:cNvSpPr txBox="1"/>
          <p:nvPr/>
        </p:nvSpPr>
        <p:spPr>
          <a:xfrm>
            <a:off x="9067800" y="2225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40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704" name="Text Box 80"/>
          <p:cNvSpPr txBox="1"/>
          <p:nvPr/>
        </p:nvSpPr>
        <p:spPr>
          <a:xfrm>
            <a:off x="9067800" y="25304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35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705" name="Text Box 81"/>
          <p:cNvSpPr txBox="1"/>
          <p:nvPr/>
        </p:nvSpPr>
        <p:spPr>
          <a:xfrm>
            <a:off x="9067800" y="28352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30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706" name="Text Box 82"/>
          <p:cNvSpPr txBox="1"/>
          <p:nvPr/>
        </p:nvSpPr>
        <p:spPr>
          <a:xfrm>
            <a:off x="9067800" y="31400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chemeClr val="bg1"/>
                </a:solidFill>
                <a:latin typeface="Calibri" panose="020F0502020204030204" pitchFamily="34" charset="0"/>
              </a:rPr>
              <a:t>25 đ</a:t>
            </a:r>
            <a:endParaRPr sz="24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5707" name="Text Box 83"/>
          <p:cNvSpPr txBox="1"/>
          <p:nvPr/>
        </p:nvSpPr>
        <p:spPr>
          <a:xfrm>
            <a:off x="9067800" y="3444875"/>
            <a:ext cx="10001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20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708" name="Text Box 84"/>
          <p:cNvSpPr txBox="1"/>
          <p:nvPr/>
        </p:nvSpPr>
        <p:spPr>
          <a:xfrm>
            <a:off x="9067800" y="3749675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Times New Roman" panose="02020603050405020304" pitchFamily="18" charset="0"/>
              </a:rPr>
              <a:t>15 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709" name="Text Box 85"/>
          <p:cNvSpPr txBox="1"/>
          <p:nvPr/>
        </p:nvSpPr>
        <p:spPr>
          <a:xfrm>
            <a:off x="9067800" y="4054475"/>
            <a:ext cx="13335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10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710" name="Text Box 86"/>
          <p:cNvSpPr txBox="1"/>
          <p:nvPr/>
        </p:nvSpPr>
        <p:spPr>
          <a:xfrm>
            <a:off x="9093200" y="4305300"/>
            <a:ext cx="1600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>
              <a:spcBef>
                <a:spcPct val="50000"/>
              </a:spcBef>
            </a:pPr>
            <a:r>
              <a:rPr sz="2400">
                <a:solidFill>
                  <a:srgbClr val="FFCC00"/>
                </a:solidFill>
                <a:latin typeface="Calibri" panose="020F0502020204030204" pitchFamily="34" charset="0"/>
              </a:rPr>
              <a:t>05 đ</a:t>
            </a:r>
            <a:endParaRPr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711" name="Oval 87"/>
          <p:cNvSpPr/>
          <p:nvPr/>
        </p:nvSpPr>
        <p:spPr>
          <a:xfrm>
            <a:off x="8763000" y="4456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12" name="Oval 88"/>
          <p:cNvSpPr/>
          <p:nvPr/>
        </p:nvSpPr>
        <p:spPr>
          <a:xfrm>
            <a:off x="8763000" y="4151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13" name="Oval 89"/>
          <p:cNvSpPr/>
          <p:nvPr/>
        </p:nvSpPr>
        <p:spPr>
          <a:xfrm>
            <a:off x="8763000" y="3846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14" name="Oval 90"/>
          <p:cNvSpPr/>
          <p:nvPr/>
        </p:nvSpPr>
        <p:spPr>
          <a:xfrm>
            <a:off x="8763000" y="3541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15" name="Oval 91"/>
          <p:cNvSpPr/>
          <p:nvPr/>
        </p:nvSpPr>
        <p:spPr>
          <a:xfrm>
            <a:off x="8763000" y="3236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16" name="Oval 92"/>
          <p:cNvSpPr/>
          <p:nvPr/>
        </p:nvSpPr>
        <p:spPr>
          <a:xfrm>
            <a:off x="8763000" y="2932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17" name="Oval 93"/>
          <p:cNvSpPr/>
          <p:nvPr/>
        </p:nvSpPr>
        <p:spPr>
          <a:xfrm>
            <a:off x="8763000" y="2627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18" name="Oval 94"/>
          <p:cNvSpPr/>
          <p:nvPr/>
        </p:nvSpPr>
        <p:spPr>
          <a:xfrm>
            <a:off x="8763000" y="2322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19" name="Oval 95"/>
          <p:cNvSpPr/>
          <p:nvPr/>
        </p:nvSpPr>
        <p:spPr>
          <a:xfrm>
            <a:off x="8763000" y="2017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20" name="Oval 96"/>
          <p:cNvSpPr/>
          <p:nvPr/>
        </p:nvSpPr>
        <p:spPr>
          <a:xfrm>
            <a:off x="8763000" y="1712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pPr algn="ctr" eaLnBrk="0" hangingPunct="0"/>
            <a:endParaRPr sz="2400">
              <a:latin typeface="Times New Roman" panose="02020603050405020304" pitchFamily="18" charset="0"/>
            </a:endParaRPr>
          </a:p>
        </p:txBody>
      </p:sp>
      <p:sp>
        <p:nvSpPr>
          <p:cNvPr id="155721" name="Oval 97"/>
          <p:cNvSpPr/>
          <p:nvPr/>
        </p:nvSpPr>
        <p:spPr>
          <a:xfrm>
            <a:off x="8763000" y="14081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22" name="Oval 98"/>
          <p:cNvSpPr/>
          <p:nvPr/>
        </p:nvSpPr>
        <p:spPr>
          <a:xfrm>
            <a:off x="8763000" y="11033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23" name="Oval 99"/>
          <p:cNvSpPr/>
          <p:nvPr/>
        </p:nvSpPr>
        <p:spPr>
          <a:xfrm>
            <a:off x="8763000" y="7985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24" name="Oval 100"/>
          <p:cNvSpPr/>
          <p:nvPr/>
        </p:nvSpPr>
        <p:spPr>
          <a:xfrm>
            <a:off x="8763000" y="493713"/>
            <a:ext cx="152400" cy="131762"/>
          </a:xfrm>
          <a:prstGeom prst="ellipse">
            <a:avLst/>
          </a:prstGeom>
          <a:solidFill>
            <a:srgbClr val="FFCC00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25" name="Oval 101"/>
          <p:cNvSpPr/>
          <p:nvPr/>
        </p:nvSpPr>
        <p:spPr>
          <a:xfrm>
            <a:off x="8763000" y="188913"/>
            <a:ext cx="152400" cy="131762"/>
          </a:xfrm>
          <a:prstGeom prst="ellipse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155726" name="Text Box 103"/>
          <p:cNvSpPr txBox="1"/>
          <p:nvPr/>
        </p:nvSpPr>
        <p:spPr>
          <a:xfrm>
            <a:off x="1828800" y="1889125"/>
            <a:ext cx="2438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 eaLnBrk="0" hangingPunct="0">
              <a:spcBef>
                <a:spcPct val="50000"/>
              </a:spcBef>
            </a:pPr>
            <a:r>
              <a:rPr sz="2400" b="1" err="1">
                <a:solidFill>
                  <a:srgbClr val="FF0000"/>
                </a:solidFill>
                <a:latin typeface="Calibri" panose="020F0502020204030204" pitchFamily="34" charset="0"/>
              </a:rPr>
              <a:t>Câu</a:t>
            </a:r>
            <a:r>
              <a:rPr sz="2400" b="1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sz="2400" b="1" err="1">
                <a:solidFill>
                  <a:srgbClr val="FF0000"/>
                </a:solidFill>
                <a:latin typeface="Calibri" panose="020F0502020204030204" pitchFamily="34" charset="0"/>
              </a:rPr>
              <a:t>hỏi</a:t>
            </a:r>
            <a:r>
              <a:rPr sz="2400" b="1">
                <a:solidFill>
                  <a:srgbClr val="FF0000"/>
                </a:solidFill>
                <a:latin typeface="Calibri" panose="020F0502020204030204" pitchFamily="34" charset="0"/>
              </a:rPr>
              <a:t> 4: </a:t>
            </a:r>
            <a:r>
              <a:rPr sz="2400" b="1">
                <a:solidFill>
                  <a:srgbClr val="0000CC"/>
                </a:solidFill>
                <a:latin typeface="Calibri" panose="020F0502020204030204" pitchFamily="34" charset="0"/>
              </a:rPr>
              <a:t>20 đ</a:t>
            </a:r>
            <a:endParaRPr sz="24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5727" name="WordArt 104"/>
          <p:cNvSpPr>
            <a:spLocks noTextEdit="1"/>
          </p:cNvSpPr>
          <p:nvPr/>
        </p:nvSpPr>
        <p:spPr>
          <a:xfrm>
            <a:off x="3124200" y="242888"/>
            <a:ext cx="4191000" cy="595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p>
            <a:pPr algn="ctr"/>
            <a:r>
              <a:rPr lang="en-US" sz="360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Ai được 100 điểm</a:t>
            </a:r>
            <a:endParaRPr lang="en-US" sz="3600">
              <a:ln w="9525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1" name="AutoShape 36"/>
          <p:cNvSpPr/>
          <p:nvPr/>
        </p:nvSpPr>
        <p:spPr>
          <a:xfrm>
            <a:off x="17526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C.cạnh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4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" name="AutoShape 36"/>
          <p:cNvSpPr/>
          <p:nvPr/>
        </p:nvSpPr>
        <p:spPr>
          <a:xfrm>
            <a:off x="6172200" y="49212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B.d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3" name="AutoShape 36"/>
          <p:cNvSpPr/>
          <p:nvPr/>
        </p:nvSpPr>
        <p:spPr>
          <a:xfrm>
            <a:off x="6172200" y="5988050"/>
            <a:ext cx="4267200" cy="793750"/>
          </a:xfrm>
          <a:prstGeom prst="flowChartPreparation">
            <a:avLst/>
          </a:prstGeom>
          <a:solidFill>
            <a:schemeClr val="tx1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C.(d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sz="28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x 2</a:t>
            </a:r>
            <a:endParaRPr sz="2800" b="1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4" name="AutoShape 36"/>
          <p:cNvSpPr/>
          <p:nvPr/>
        </p:nvSpPr>
        <p:spPr>
          <a:xfrm>
            <a:off x="1752600" y="4921250"/>
            <a:ext cx="4267200" cy="793750"/>
          </a:xfrm>
          <a:prstGeom prst="flowChartPreparation">
            <a:avLst/>
          </a:prstGeom>
          <a:solidFill>
            <a:srgbClr val="FFFF00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95" name="AutoShape 36"/>
          <p:cNvSpPr/>
          <p:nvPr/>
        </p:nvSpPr>
        <p:spPr>
          <a:xfrm>
            <a:off x="1752600" y="5988050"/>
            <a:ext cx="4267200" cy="793750"/>
          </a:xfrm>
          <a:prstGeom prst="flowChartPreparation">
            <a:avLst/>
          </a:prstGeom>
          <a:solidFill>
            <a:srgbClr val="FFFF00"/>
          </a:solidFill>
          <a:ln w="57150" cap="flat" cmpd="sng">
            <a:solidFill>
              <a:srgbClr val="00B0F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5196" name="AutoShape 29"/>
          <p:cNvSpPr/>
          <p:nvPr/>
        </p:nvSpPr>
        <p:spPr>
          <a:xfrm>
            <a:off x="1524000" y="2514600"/>
            <a:ext cx="6477000" cy="1676400"/>
          </a:xfrm>
          <a:prstGeom prst="flowChartPreparation">
            <a:avLst/>
          </a:prstGeom>
          <a:solidFill>
            <a:srgbClr val="00FF00"/>
          </a:solidFill>
          <a:ln w="57150" cap="flat" cmpd="sng">
            <a:solidFill>
              <a:srgbClr val="3399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eaLnBrk="0" hangingPunct="0">
              <a:spcBef>
                <a:spcPct val="50000"/>
              </a:spcBef>
            </a:pPr>
            <a:r>
              <a:rPr sz="3600" b="1" err="1">
                <a:latin typeface="Calibri" panose="020F0502020204030204" pitchFamily="34" charset="0"/>
              </a:rPr>
              <a:t>Công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thức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tính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diện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tích</a:t>
            </a:r>
            <a:endParaRPr sz="3600" b="1">
              <a:latin typeface="Calibri" panose="020F0502020204030204" pitchFamily="34" charset="0"/>
            </a:endParaRPr>
          </a:p>
          <a:p>
            <a:pPr eaLnBrk="0" hangingPunct="0"/>
            <a:r>
              <a:rPr sz="3600" b="1" err="1">
                <a:latin typeface="Calibri" panose="020F0502020204030204" pitchFamily="34" charset="0"/>
              </a:rPr>
              <a:t>Hình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chữ</a:t>
            </a:r>
            <a:r>
              <a:rPr sz="3600" b="1">
                <a:latin typeface="Calibri" panose="020F0502020204030204" pitchFamily="34" charset="0"/>
              </a:rPr>
              <a:t> </a:t>
            </a:r>
            <a:r>
              <a:rPr sz="3600" b="1" err="1">
                <a:latin typeface="Calibri" panose="020F0502020204030204" pitchFamily="34" charset="0"/>
              </a:rPr>
              <a:t>nhật</a:t>
            </a:r>
            <a:r>
              <a:rPr sz="3600" b="1">
                <a:latin typeface="Calibri" panose="020F0502020204030204" pitchFamily="34" charset="0"/>
              </a:rPr>
              <a:t>:</a:t>
            </a:r>
            <a:endParaRPr b="1">
              <a:latin typeface="Calibri" panose="020F0502020204030204" pitchFamily="34" charset="0"/>
            </a:endParaRPr>
          </a:p>
          <a:p>
            <a:endParaRPr>
              <a:latin typeface="Calibri" panose="020F0502020204030204" pitchFamily="34" charset="0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1676400" y="762000"/>
            <a:ext cx="2057400" cy="1143000"/>
          </a:xfrm>
          <a:prstGeom prst="ellipse">
            <a:avLst/>
          </a:prstGeom>
          <a:blipFill>
            <a:blip r:embed="rId31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Đáp án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>
                <p:cTn id="19" repeatCount="3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4" grpId="0" bldLvl="0" animBg="1"/>
      <p:bldP spid="95" grpId="0" bldLvl="0" animBg="1"/>
      <p:bldP spid="519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>
            <a:fillRect/>
          </a:stretch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>
            <a:fillRect/>
          </a:stretch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>
            <a:fillRect/>
          </a:stretch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9425" y="2847975"/>
            <a:ext cx="672465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vi, diện tích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vuông, hình chữ nhật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51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3"/>
          <a:stretch>
            <a:fillRect/>
          </a:stretch>
        </p:blipFill>
        <p:spPr>
          <a:xfrm>
            <a:off x="7084221" y="1401380"/>
            <a:ext cx="4801780" cy="2723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b="6762"/>
          <a:stretch>
            <a:fillRect/>
          </a:stretch>
        </p:blipFill>
        <p:spPr>
          <a:xfrm>
            <a:off x="-9144" y="2176273"/>
            <a:ext cx="7200430" cy="4690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9" r="45914" b="80090"/>
          <a:stretch>
            <a:fillRect/>
          </a:stretch>
        </p:blipFill>
        <p:spPr>
          <a:xfrm>
            <a:off x="8558784" y="476886"/>
            <a:ext cx="1480369" cy="13697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5991" y="92281"/>
            <a:ext cx="6586855" cy="1753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 YÊU</a:t>
            </a:r>
            <a:endParaRPr lang="en-US" sz="5400" b="1" cap="none" spc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BIỂN ĐẢO VIỆT NAM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9479" y="3083395"/>
            <a:ext cx="3539044" cy="2329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25 -4.44444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/>
          <a:stretch>
            <a:fillRect/>
          </a:stretch>
        </p:blipFill>
        <p:spPr>
          <a:xfrm>
            <a:off x="0" y="-58366"/>
            <a:ext cx="12192000" cy="6919414"/>
          </a:xfrm>
          <a:prstGeom prst="rect">
            <a:avLst/>
          </a:prstGeom>
        </p:spPr>
      </p:pic>
      <p:grpSp>
        <p:nvGrpSpPr>
          <p:cNvPr id="71" name="đảo 1"/>
          <p:cNvGrpSpPr/>
          <p:nvPr/>
        </p:nvGrpSpPr>
        <p:grpSpPr>
          <a:xfrm>
            <a:off x="51126" y="1757626"/>
            <a:ext cx="2297523" cy="1303348"/>
            <a:chOff x="51126" y="1757626"/>
            <a:chExt cx="2297523" cy="13033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3"/>
            <a:stretch>
              <a:fillRect/>
            </a:stretch>
          </p:blipFill>
          <p:spPr>
            <a:xfrm>
              <a:off x="51126" y="1757626"/>
              <a:ext cx="2297523" cy="1303348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010098" y="2137644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1</a:t>
              </a:r>
              <a:endPara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2" name="đảo 2"/>
          <p:cNvGrpSpPr/>
          <p:nvPr/>
        </p:nvGrpSpPr>
        <p:grpSpPr>
          <a:xfrm>
            <a:off x="1879926" y="658150"/>
            <a:ext cx="2297523" cy="1303348"/>
            <a:chOff x="1879926" y="658150"/>
            <a:chExt cx="2297523" cy="130334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3"/>
            <a:stretch>
              <a:fillRect/>
            </a:stretch>
          </p:blipFill>
          <p:spPr>
            <a:xfrm>
              <a:off x="1879926" y="658150"/>
              <a:ext cx="2297523" cy="1303348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886727" y="101267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</a:t>
              </a:r>
              <a:endPara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3" name="đảo 3"/>
          <p:cNvGrpSpPr/>
          <p:nvPr/>
        </p:nvGrpSpPr>
        <p:grpSpPr>
          <a:xfrm>
            <a:off x="4140852" y="1757626"/>
            <a:ext cx="2297523" cy="1303348"/>
            <a:chOff x="4140852" y="1757626"/>
            <a:chExt cx="2297523" cy="130334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3"/>
            <a:stretch>
              <a:fillRect/>
            </a:stretch>
          </p:blipFill>
          <p:spPr>
            <a:xfrm>
              <a:off x="4140852" y="1757626"/>
              <a:ext cx="2297523" cy="1303348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5091534" y="2137644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3</a:t>
              </a:r>
              <a:endPara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4" name="đảo 4"/>
          <p:cNvGrpSpPr/>
          <p:nvPr/>
        </p:nvGrpSpPr>
        <p:grpSpPr>
          <a:xfrm>
            <a:off x="5969652" y="658150"/>
            <a:ext cx="2297523" cy="1303348"/>
            <a:chOff x="5969652" y="658150"/>
            <a:chExt cx="2297523" cy="130334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43"/>
            <a:stretch>
              <a:fillRect/>
            </a:stretch>
          </p:blipFill>
          <p:spPr>
            <a:xfrm>
              <a:off x="5969652" y="658150"/>
              <a:ext cx="2297523" cy="1303348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6948401" y="1026215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4</a:t>
              </a:r>
              <a:endPara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3" name="cau hoi 1"/>
          <p:cNvGrpSpPr/>
          <p:nvPr/>
        </p:nvGrpSpPr>
        <p:grpSpPr>
          <a:xfrm>
            <a:off x="12611100" y="7119922"/>
            <a:ext cx="7635430" cy="3197251"/>
            <a:chOff x="12192000" y="-3881518"/>
            <a:chExt cx="7635430" cy="3197251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-3881518"/>
              <a:ext cx="7635430" cy="3197251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2626501" y="-2743202"/>
              <a:ext cx="4951289" cy="147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000" b="1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000" b="1" smtClean="0">
                  <a:latin typeface="Arial" panose="020B0604020202020204" pitchFamily="34" charset="0"/>
                  <a:cs typeface="Arial" panose="020B0604020202020204" pitchFamily="34" charset="0"/>
                </a:rPr>
                <a:t> 1: Muốn tính chu vi hình vuông ta làm thế nào? </a:t>
              </a:r>
              <a:endParaRPr lang="en-US" sz="3000" b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da1"/>
          <p:cNvGrpSpPr/>
          <p:nvPr/>
        </p:nvGrpSpPr>
        <p:grpSpPr>
          <a:xfrm>
            <a:off x="18143495" y="7939091"/>
            <a:ext cx="4633421" cy="2372653"/>
            <a:chOff x="8183885" y="6858000"/>
            <a:chExt cx="4633421" cy="237265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3885" y="6858000"/>
              <a:ext cx="4633421" cy="237265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8377093" y="7577564"/>
              <a:ext cx="3393375" cy="1245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2500" b="1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2500" b="1" smtClean="0">
                  <a:latin typeface="Arial" panose="020B0604020202020204" pitchFamily="34" charset="0"/>
                  <a:cs typeface="Arial" panose="020B0604020202020204" pitchFamily="34" charset="0"/>
                </a:rPr>
                <a:t> 1: Muốn tính chu vi hình vuông ta lấy cạnh nhân 4.</a:t>
              </a:r>
              <a:endParaRPr lang="en-US" sz="2500" b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t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9885" y="5802803"/>
            <a:ext cx="1673504" cy="1058245"/>
          </a:xfrm>
          <a:prstGeom prst="rect">
            <a:avLst/>
          </a:prstGeom>
        </p:spPr>
      </p:pic>
      <p:pic>
        <p:nvPicPr>
          <p:cNvPr id="3" name="t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9885" y="4519245"/>
            <a:ext cx="1673504" cy="1058245"/>
          </a:xfrm>
          <a:prstGeom prst="rect">
            <a:avLst/>
          </a:prstGeom>
        </p:spPr>
      </p:pic>
      <p:pic>
        <p:nvPicPr>
          <p:cNvPr id="19" name="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511" y="3357626"/>
            <a:ext cx="1727970" cy="1092687"/>
          </a:xfrm>
          <a:prstGeom prst="rect">
            <a:avLst/>
          </a:prstGeom>
        </p:spPr>
      </p:pic>
      <p:pic>
        <p:nvPicPr>
          <p:cNvPr id="20" name="t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258" y="7409968"/>
            <a:ext cx="1673504" cy="1058245"/>
          </a:xfrm>
          <a:prstGeom prst="rect">
            <a:avLst/>
          </a:prstGeom>
        </p:spPr>
      </p:pic>
      <p:grpSp>
        <p:nvGrpSpPr>
          <p:cNvPr id="50" name="cau hoi 2"/>
          <p:cNvGrpSpPr/>
          <p:nvPr/>
        </p:nvGrpSpPr>
        <p:grpSpPr>
          <a:xfrm>
            <a:off x="12458700" y="4901511"/>
            <a:ext cx="7635430" cy="3197251"/>
            <a:chOff x="12192000" y="-3881518"/>
            <a:chExt cx="7635430" cy="319725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-3881518"/>
              <a:ext cx="7635430" cy="3197251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2626501" y="-2743202"/>
              <a:ext cx="4951289" cy="147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000" b="1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000" b="1" smtClean="0">
                  <a:latin typeface="Arial" panose="020B0604020202020204" pitchFamily="34" charset="0"/>
                  <a:cs typeface="Arial" panose="020B0604020202020204" pitchFamily="34" charset="0"/>
                </a:rPr>
                <a:t> 2: Muốn tính diện tích hình chữ nhật ta làm thế nào?</a:t>
              </a:r>
              <a:endParaRPr lang="en-US" sz="3000" b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da2"/>
          <p:cNvGrpSpPr/>
          <p:nvPr/>
        </p:nvGrpSpPr>
        <p:grpSpPr>
          <a:xfrm>
            <a:off x="18143495" y="5407498"/>
            <a:ext cx="4633421" cy="2734419"/>
            <a:chOff x="8183885" y="6858000"/>
            <a:chExt cx="4633421" cy="2734419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3885" y="6858000"/>
              <a:ext cx="4633421" cy="2372653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377093" y="7577564"/>
              <a:ext cx="3393375" cy="2014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2500" b="1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2500" b="1" smtClean="0">
                  <a:latin typeface="Arial" panose="020B0604020202020204" pitchFamily="34" charset="0"/>
                  <a:cs typeface="Arial" panose="020B0604020202020204" pitchFamily="34" charset="0"/>
                </a:rPr>
                <a:t> 2: Muốn tính diện tích hình chữ nhật ta lấy chiều dài nhân với chiều rộng (cùng một đơn vị đo)</a:t>
              </a:r>
              <a:endParaRPr lang="en-US" sz="2500" b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cau hoi 3"/>
          <p:cNvGrpSpPr/>
          <p:nvPr/>
        </p:nvGrpSpPr>
        <p:grpSpPr>
          <a:xfrm>
            <a:off x="12306300" y="2683100"/>
            <a:ext cx="7635430" cy="3197251"/>
            <a:chOff x="12192000" y="-3881518"/>
            <a:chExt cx="7635430" cy="319725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-3881518"/>
              <a:ext cx="7635430" cy="319725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2626501" y="-2743202"/>
              <a:ext cx="4951289" cy="1476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000" b="1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000" b="1" smtClean="0">
                  <a:latin typeface="Arial" panose="020B0604020202020204" pitchFamily="34" charset="0"/>
                  <a:cs typeface="Arial" panose="020B0604020202020204" pitchFamily="34" charset="0"/>
                </a:rPr>
                <a:t> 3: Hình vuông có cạnh 5cm thì chu bằng bao nhiêu?</a:t>
              </a:r>
              <a:endParaRPr lang="en-US" sz="3000" b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da3"/>
          <p:cNvGrpSpPr/>
          <p:nvPr/>
        </p:nvGrpSpPr>
        <p:grpSpPr>
          <a:xfrm>
            <a:off x="18292315" y="3203663"/>
            <a:ext cx="4633421" cy="2372653"/>
            <a:chOff x="8183885" y="6858000"/>
            <a:chExt cx="4633421" cy="2372653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3885" y="6858000"/>
              <a:ext cx="4633421" cy="2372653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8377093" y="7577564"/>
              <a:ext cx="3393375" cy="860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2500" b="1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2500" b="1" smtClean="0">
                  <a:latin typeface="Arial" panose="020B0604020202020204" pitchFamily="34" charset="0"/>
                  <a:cs typeface="Arial" panose="020B0604020202020204" pitchFamily="34" charset="0"/>
                </a:rPr>
                <a:t> 3: Chu vi bằng 20cm.</a:t>
              </a:r>
              <a:endParaRPr lang="en-US" sz="2500" b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cau hoi 4"/>
          <p:cNvGrpSpPr/>
          <p:nvPr/>
        </p:nvGrpSpPr>
        <p:grpSpPr>
          <a:xfrm>
            <a:off x="12215146" y="512120"/>
            <a:ext cx="7635430" cy="3197251"/>
            <a:chOff x="12192000" y="-3881518"/>
            <a:chExt cx="7635430" cy="3197251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2000" y="-3881518"/>
              <a:ext cx="7635430" cy="3197251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2626501" y="-2743202"/>
              <a:ext cx="4951289" cy="193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000" b="1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000" b="1" smtClean="0">
                  <a:latin typeface="Arial" panose="020B0604020202020204" pitchFamily="34" charset="0"/>
                  <a:cs typeface="Arial" panose="020B0604020202020204" pitchFamily="34" charset="0"/>
                </a:rPr>
                <a:t> 4: Hình chữ nhật có chiều dài 8cm và chiều rộng 6cm thì diện tích bằng bao nhiêu?</a:t>
              </a:r>
              <a:endParaRPr lang="en-US" sz="3000" b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da4"/>
          <p:cNvGrpSpPr/>
          <p:nvPr/>
        </p:nvGrpSpPr>
        <p:grpSpPr>
          <a:xfrm>
            <a:off x="18292655" y="998558"/>
            <a:ext cx="4633421" cy="2372653"/>
            <a:chOff x="8183885" y="6858000"/>
            <a:chExt cx="4633421" cy="2372653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83885" y="6858000"/>
              <a:ext cx="4633421" cy="2372653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377093" y="7577564"/>
              <a:ext cx="3393375" cy="860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2500" b="1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err="1" smtClean="0">
                  <a:latin typeface="Arial" panose="020B0604020202020204" pitchFamily="34" charset="0"/>
                  <a:cs typeface="Arial" panose="020B0604020202020204" pitchFamily="34" charset="0"/>
                </a:rPr>
                <a:t>án</a:t>
              </a:r>
              <a:r>
                <a:rPr lang="en-US" sz="2500" b="1" smtClean="0">
                  <a:latin typeface="Arial" panose="020B0604020202020204" pitchFamily="34" charset="0"/>
                  <a:cs typeface="Arial" panose="020B0604020202020204" pitchFamily="34" charset="0"/>
                </a:rPr>
                <a:t> 4: Diện tích bằng 48</a:t>
              </a:r>
              <a:r>
                <a:rPr lang="nl-NL" sz="2500" b="1" dirty="0">
                  <a:latin typeface="Times New Roman" panose="02020603050405020304" pitchFamily="18" charset="0"/>
                  <a:ea typeface="Times New Roman" panose="02020603050405020304" pitchFamily="18" charset="0"/>
                  <a:sym typeface="+mn-ea"/>
                </a:rPr>
                <a:t>cm</a:t>
              </a:r>
              <a:r>
                <a:rPr lang="nl-NL" sz="2500" b="1" baseline="30000" dirty="0">
                  <a:latin typeface="Times New Roman" panose="02020603050405020304" pitchFamily="18" charset="0"/>
                  <a:ea typeface="Times New Roman" panose="02020603050405020304" pitchFamily="18" charset="0"/>
                  <a:sym typeface="+mn-ea"/>
                </a:rPr>
                <a:t>2</a:t>
              </a:r>
              <a:endParaRPr lang="en-US" sz="2500" b="1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261" y="3512329"/>
            <a:ext cx="5212450" cy="3296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6694 -0.614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7" y="-30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iz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90599 -0.49561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99" y="-2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iz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19557 -0.526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-0.6569 -0.2907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52" y="-1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iz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90599 -0.1270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99" y="-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iz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0.35143 -0.525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-26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-0.6444 0.0347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27" y="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iz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91849 0.1942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24" y="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iz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51888 -0.1942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38" y="-9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6302 0.3541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0" y="1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iz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91848 0.51574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24" y="2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hiz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6341 -0.9273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-4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1437299"/>
            <a:ext cx="828622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21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976120" y="3119120"/>
            <a:ext cx="91090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Bài 53 : Luyện tập chung</a:t>
            </a:r>
            <a:endParaRPr lang="en-US" sz="5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304790" y="4272280"/>
            <a:ext cx="27451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Tiết 3</a:t>
            </a:r>
            <a:endParaRPr lang="en-US" sz="60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>
            <a:fillRect/>
          </a:stretch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 userDrawn="1"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>
            <a:fillRect/>
          </a:stretch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>
            <a:fillRect/>
          </a:stretch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44807" y="1481443"/>
              <a:ext cx="524510" cy="922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394760" y="1998446"/>
            <a:ext cx="7703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515320" y="762000"/>
            <a:ext cx="9914680" cy="3035935"/>
            <a:chOff x="679215" y="5928996"/>
            <a:chExt cx="9330330" cy="3134739"/>
          </a:xfrm>
        </p:grpSpPr>
        <p:sp>
          <p:nvSpPr>
            <p:cNvPr id="23" name="Rectangle: Rounded Corners 43"/>
            <p:cNvSpPr/>
            <p:nvPr/>
          </p:nvSpPr>
          <p:spPr>
            <a:xfrm>
              <a:off x="679215" y="5928996"/>
              <a:ext cx="9263002" cy="3134739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851373" y="5968924"/>
              <a:ext cx="9158172" cy="29544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4522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sửa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mảng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nền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cần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dùng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9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tấm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gỗ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lát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sàn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mỗi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tấm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có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dạng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hình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nhật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với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chiều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dài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45 cm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và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chiều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rộng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9cm.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Hỏi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diện tích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mảng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nền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cần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sửa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chữa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là bao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nhiêu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xăng –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–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mét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vuông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53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0830" y="822521"/>
            <a:ext cx="680720" cy="677844"/>
            <a:chOff x="599440" y="1433941"/>
            <a:chExt cx="680720" cy="677844"/>
          </a:xfrm>
        </p:grpSpPr>
        <p:sp>
          <p:nvSpPr>
            <p:cNvPr id="27" name="Isosceles Triangle 26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" name="Rectangle 28"/>
            <p:cNvSpPr/>
            <p:nvPr/>
          </p:nvSpPr>
          <p:spPr>
            <a:xfrm>
              <a:off x="725639" y="152701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Graphic 2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17620" y="4288155"/>
            <a:ext cx="7766685" cy="2164715"/>
          </a:xfrm>
          <a:prstGeom prst="rect">
            <a:avLst/>
          </a:prstGeom>
        </p:spPr>
      </p:pic>
      <p:sp>
        <p:nvSpPr>
          <p:cNvPr id="4" name="TextBox 26"/>
          <p:cNvSpPr txBox="1"/>
          <p:nvPr/>
        </p:nvSpPr>
        <p:spPr>
          <a:xfrm>
            <a:off x="4224020" y="4693285"/>
            <a:ext cx="6951980" cy="676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 tóm tắt bài toán trên.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Rounded Rectangle 139"/>
          <p:cNvSpPr/>
          <p:nvPr/>
        </p:nvSpPr>
        <p:spPr>
          <a:xfrm>
            <a:off x="434340" y="970280"/>
            <a:ext cx="11100435" cy="5086350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699260" y="1642745"/>
            <a:ext cx="836231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 b="1"/>
              <a:t>Tóm tắt:</a:t>
            </a:r>
            <a:endParaRPr lang="en-US" sz="4000" b="1"/>
          </a:p>
          <a:p>
            <a:r>
              <a:rPr lang="en-US" sz="4000" b="1"/>
              <a:t>Có 9 tấm gỗ.</a:t>
            </a:r>
            <a:endParaRPr lang="en-US" sz="4000" b="1"/>
          </a:p>
          <a:p>
            <a:r>
              <a:rPr lang="en-US" sz="4000" b="1"/>
              <a:t>Mỗi tấm có: chiều dài: 45cm, chiều rộng 9cm. </a:t>
            </a:r>
            <a:endParaRPr lang="en-US" sz="4000" b="1"/>
          </a:p>
          <a:p>
            <a:r>
              <a:rPr lang="en-US" sz="4000" b="1"/>
              <a:t>Diện tích mảng nền nhà?</a:t>
            </a:r>
            <a:endParaRPr lang="en-US" sz="4000" b="1"/>
          </a:p>
        </p:txBody>
      </p:sp>
      <p:grpSp>
        <p:nvGrpSpPr>
          <p:cNvPr id="59" name="Group 58"/>
          <p:cNvGrpSpPr/>
          <p:nvPr/>
        </p:nvGrpSpPr>
        <p:grpSpPr>
          <a:xfrm>
            <a:off x="7208520" y="295910"/>
            <a:ext cx="4067175" cy="2540741"/>
            <a:chOff x="989647" y="968579"/>
            <a:chExt cx="2711261" cy="3439880"/>
          </a:xfrm>
          <a:scene3d>
            <a:camera prst="perspectiveRight"/>
            <a:lightRig rig="threePt" dir="t"/>
          </a:scene3d>
        </p:grpSpPr>
        <p:grpSp>
          <p:nvGrpSpPr>
            <p:cNvPr id="3" name="Group 2"/>
            <p:cNvGrpSpPr/>
            <p:nvPr/>
          </p:nvGrpSpPr>
          <p:grpSpPr>
            <a:xfrm>
              <a:off x="989647" y="2371704"/>
              <a:ext cx="2711261" cy="2036755"/>
              <a:chOff x="1052429" y="2202612"/>
              <a:chExt cx="2711261" cy="2036755"/>
            </a:xfrm>
          </p:grpSpPr>
          <p:sp>
            <p:nvSpPr>
              <p:cNvPr id="47" name="Rectangle: Folded Corner 46"/>
              <p:cNvSpPr/>
              <p:nvPr/>
            </p:nvSpPr>
            <p:spPr>
              <a:xfrm>
                <a:off x="1217800" y="2202612"/>
                <a:ext cx="2545890" cy="1866617"/>
              </a:xfrm>
              <a:custGeom>
                <a:avLst/>
                <a:gdLst>
                  <a:gd name="connsiteX0" fmla="*/ 0 w 2545890"/>
                  <a:gd name="connsiteY0" fmla="*/ 0 h 1866617"/>
                  <a:gd name="connsiteX1" fmla="*/ 2545890 w 2545890"/>
                  <a:gd name="connsiteY1" fmla="*/ 0 h 1866617"/>
                  <a:gd name="connsiteX2" fmla="*/ 2545890 w 2545890"/>
                  <a:gd name="connsiteY2" fmla="*/ 1233031 h 1866617"/>
                  <a:gd name="connsiteX3" fmla="*/ 1912304 w 2545890"/>
                  <a:gd name="connsiteY3" fmla="*/ 1866617 h 1866617"/>
                  <a:gd name="connsiteX4" fmla="*/ 0 w 2545890"/>
                  <a:gd name="connsiteY4" fmla="*/ 1866617 h 1866617"/>
                  <a:gd name="connsiteX5" fmla="*/ 0 w 2545890"/>
                  <a:gd name="connsiteY5" fmla="*/ 0 h 1866617"/>
                  <a:gd name="connsiteX0-1" fmla="*/ 1912304 w 2545890"/>
                  <a:gd name="connsiteY0-2" fmla="*/ 1866617 h 1866617"/>
                  <a:gd name="connsiteX1-3" fmla="*/ 2039021 w 2545890"/>
                  <a:gd name="connsiteY1-4" fmla="*/ 1359748 h 1866617"/>
                  <a:gd name="connsiteX2-5" fmla="*/ 2545890 w 2545890"/>
                  <a:gd name="connsiteY2-6" fmla="*/ 1233031 h 1866617"/>
                  <a:gd name="connsiteX3-7" fmla="*/ 1912304 w 2545890"/>
                  <a:gd name="connsiteY3-8" fmla="*/ 1866617 h 1866617"/>
                  <a:gd name="connsiteX0-9" fmla="*/ 1912304 w 2545890"/>
                  <a:gd name="connsiteY0-10" fmla="*/ 1866617 h 1866617"/>
                  <a:gd name="connsiteX1-11" fmla="*/ 2039021 w 2545890"/>
                  <a:gd name="connsiteY1-12" fmla="*/ 1359748 h 1866617"/>
                  <a:gd name="connsiteX2-13" fmla="*/ 2545890 w 2545890"/>
                  <a:gd name="connsiteY2-14" fmla="*/ 1233031 h 1866617"/>
                  <a:gd name="connsiteX3-15" fmla="*/ 1912304 w 2545890"/>
                  <a:gd name="connsiteY3-16" fmla="*/ 1866617 h 1866617"/>
                  <a:gd name="connsiteX4-17" fmla="*/ 0 w 2545890"/>
                  <a:gd name="connsiteY4-18" fmla="*/ 1866617 h 1866617"/>
                  <a:gd name="connsiteX5-19" fmla="*/ 0 w 2545890"/>
                  <a:gd name="connsiteY5-20" fmla="*/ 0 h 1866617"/>
                  <a:gd name="connsiteX6" fmla="*/ 2545890 w 2545890"/>
                  <a:gd name="connsiteY6" fmla="*/ 0 h 1866617"/>
                  <a:gd name="connsiteX7" fmla="*/ 2545890 w 2545890"/>
                  <a:gd name="connsiteY7" fmla="*/ 1233031 h 186661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  <a:cxn ang="0">
                    <a:pos x="connsiteX5-19" y="connsiteY5-20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5890" h="1866617" stroke="0" extrusionOk="0">
                    <a:moveTo>
                      <a:pt x="0" y="0"/>
                    </a:moveTo>
                    <a:cubicBezTo>
                      <a:pt x="458869" y="59505"/>
                      <a:pt x="1563849" y="-114822"/>
                      <a:pt x="2545890" y="0"/>
                    </a:cubicBezTo>
                    <a:cubicBezTo>
                      <a:pt x="2573767" y="420477"/>
                      <a:pt x="2459674" y="915251"/>
                      <a:pt x="2545890" y="1233031"/>
                    </a:cubicBezTo>
                    <a:cubicBezTo>
                      <a:pt x="2531238" y="1356492"/>
                      <a:pt x="2216581" y="1541275"/>
                      <a:pt x="1912304" y="1866617"/>
                    </a:cubicBezTo>
                    <a:cubicBezTo>
                      <a:pt x="1287808" y="1976581"/>
                      <a:pt x="796353" y="2021746"/>
                      <a:pt x="0" y="1866617"/>
                    </a:cubicBezTo>
                    <a:cubicBezTo>
                      <a:pt x="-81386" y="1041648"/>
                      <a:pt x="1303" y="616603"/>
                      <a:pt x="0" y="0"/>
                    </a:cubicBezTo>
                    <a:close/>
                  </a:path>
                  <a:path w="2545890" h="1866617" fill="darkenLess" stroke="0" extrusionOk="0">
                    <a:moveTo>
                      <a:pt x="1912304" y="1866617"/>
                    </a:moveTo>
                    <a:cubicBezTo>
                      <a:pt x="1924684" y="1660474"/>
                      <a:pt x="2022940" y="1551366"/>
                      <a:pt x="2039021" y="1359748"/>
                    </a:cubicBezTo>
                    <a:cubicBezTo>
                      <a:pt x="2177544" y="1309515"/>
                      <a:pt x="2370381" y="1295291"/>
                      <a:pt x="2545890" y="1233031"/>
                    </a:cubicBezTo>
                    <a:cubicBezTo>
                      <a:pt x="2468670" y="1339481"/>
                      <a:pt x="2124188" y="1764304"/>
                      <a:pt x="1912304" y="1866617"/>
                    </a:cubicBezTo>
                    <a:close/>
                  </a:path>
                  <a:path w="2545890" h="1866617" fill="none" extrusionOk="0">
                    <a:moveTo>
                      <a:pt x="1912304" y="1866617"/>
                    </a:moveTo>
                    <a:cubicBezTo>
                      <a:pt x="1958023" y="1774593"/>
                      <a:pt x="2003288" y="1435032"/>
                      <a:pt x="2039021" y="1359748"/>
                    </a:cubicBezTo>
                    <a:cubicBezTo>
                      <a:pt x="2119978" y="1342266"/>
                      <a:pt x="2308206" y="1309022"/>
                      <a:pt x="2545890" y="1233031"/>
                    </a:cubicBezTo>
                    <a:cubicBezTo>
                      <a:pt x="2352777" y="1361735"/>
                      <a:pt x="2093733" y="1757613"/>
                      <a:pt x="1912304" y="1866617"/>
                    </a:cubicBezTo>
                    <a:cubicBezTo>
                      <a:pt x="1076715" y="1705064"/>
                      <a:pt x="403245" y="1865301"/>
                      <a:pt x="0" y="1866617"/>
                    </a:cubicBezTo>
                    <a:cubicBezTo>
                      <a:pt x="10543" y="937278"/>
                      <a:pt x="-118926" y="670616"/>
                      <a:pt x="0" y="0"/>
                    </a:cubicBezTo>
                    <a:cubicBezTo>
                      <a:pt x="926818" y="-129353"/>
                      <a:pt x="1538208" y="147737"/>
                      <a:pt x="2545890" y="0"/>
                    </a:cubicBezTo>
                    <a:cubicBezTo>
                      <a:pt x="2606155" y="150986"/>
                      <a:pt x="2654404" y="1027354"/>
                      <a:pt x="2545890" y="1233031"/>
                    </a:cubicBezTo>
                  </a:path>
                  <a:path w="2545890" h="1866617" fill="none" stroke="0" extrusionOk="0">
                    <a:moveTo>
                      <a:pt x="1912304" y="1866617"/>
                    </a:moveTo>
                    <a:cubicBezTo>
                      <a:pt x="1929210" y="1632446"/>
                      <a:pt x="2010981" y="1458881"/>
                      <a:pt x="2039021" y="1359748"/>
                    </a:cubicBezTo>
                    <a:cubicBezTo>
                      <a:pt x="2265203" y="1281700"/>
                      <a:pt x="2493224" y="1271806"/>
                      <a:pt x="2545890" y="1233031"/>
                    </a:cubicBezTo>
                    <a:cubicBezTo>
                      <a:pt x="2461991" y="1408643"/>
                      <a:pt x="2147942" y="1638348"/>
                      <a:pt x="1912304" y="1866617"/>
                    </a:cubicBezTo>
                    <a:cubicBezTo>
                      <a:pt x="1586057" y="1884476"/>
                      <a:pt x="741932" y="1990314"/>
                      <a:pt x="0" y="1866617"/>
                    </a:cubicBezTo>
                    <a:cubicBezTo>
                      <a:pt x="27639" y="934105"/>
                      <a:pt x="-84739" y="383731"/>
                      <a:pt x="0" y="0"/>
                    </a:cubicBezTo>
                    <a:cubicBezTo>
                      <a:pt x="538216" y="-96482"/>
                      <a:pt x="1964852" y="-122580"/>
                      <a:pt x="2545890" y="0"/>
                    </a:cubicBezTo>
                    <a:cubicBezTo>
                      <a:pt x="2448809" y="450143"/>
                      <a:pt x="2436284" y="702330"/>
                      <a:pt x="2545890" y="1233031"/>
                    </a:cubicBezTo>
                  </a:path>
                </a:pathLst>
              </a:custGeom>
              <a:solidFill>
                <a:srgbClr val="FFC000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052429" y="2782143"/>
                <a:ext cx="2486715" cy="1457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nl-NL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Cả lớp làm bài vào vở</a:t>
                </a:r>
                <a:endParaRPr kumimoji="0" lang="en-US" alt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33333" y1="34277" x2="65079" y2="34277"/>
                          <a14:foregroundMark x1="53571" y1="27358" x2="68651" y2="35535"/>
                          <a14:foregroundMark x1="43651" y1="10377" x2="44841" y2="11950"/>
                          <a14:foregroundMark x1="48016" y1="32704" x2="53571" y2="23899"/>
                          <a14:foregroundMark x1="52778" y1="24528" x2="57937" y2="40566"/>
                          <a14:foregroundMark x1="62302" y1="29560" x2="67460" y2="3899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8882" y="968579"/>
              <a:ext cx="1885034" cy="233643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716915" y="892810"/>
            <a:ext cx="428625" cy="584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ounded Rectangle 139"/>
          <p:cNvSpPr/>
          <p:nvPr/>
        </p:nvSpPr>
        <p:spPr>
          <a:xfrm>
            <a:off x="434340" y="970280"/>
            <a:ext cx="11100435" cy="5086350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27238" y="1187377"/>
            <a:ext cx="8137525" cy="4967514"/>
          </a:xfrm>
          <a:prstGeom prst="rect">
            <a:avLst/>
          </a:prstGeom>
        </p:spPr>
        <p:txBody>
          <a:bodyPr>
            <a:spAutoFit/>
          </a:bodyPr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một tấm gỗ là: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 x 9 = 405 (cm</a:t>
            </a:r>
            <a:r>
              <a:rPr lang="nl-NL" sz="44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mảng nền nhà là: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405 x 9 = 3645 (cm</a:t>
            </a:r>
            <a:r>
              <a:rPr lang="nl-NL" sz="44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4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Đáp số: 3645 cm</a:t>
            </a:r>
            <a:r>
              <a:rPr lang="nl-NL" sz="44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nl-NL" sz="4400" b="1" baseline="30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590830" y="822521"/>
            <a:ext cx="680720" cy="604526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 28"/>
          <p:cNvSpPr/>
          <p:nvPr/>
        </p:nvSpPr>
        <p:spPr>
          <a:xfrm>
            <a:off x="717029" y="915590"/>
            <a:ext cx="428322" cy="584775"/>
          </a:xfrm>
          <a:prstGeom prst="rect">
            <a:avLst/>
          </a:prstGeom>
        </p:spPr>
        <p:txBody>
          <a:bodyPr wrap="none">
            <a:spAutoFit/>
          </a:bodyPr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3376</Words>
  <Application>WPS Presentation</Application>
  <PresentationFormat>Custom</PresentationFormat>
  <Paragraphs>558</Paragraphs>
  <Slides>24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50" baseType="lpstr">
      <vt:lpstr>Arial</vt:lpstr>
      <vt:lpstr>SimSun</vt:lpstr>
      <vt:lpstr>Wingdings</vt:lpstr>
      <vt:lpstr>字魂141号-活力悦动体</vt:lpstr>
      <vt:lpstr>等线</vt:lpstr>
      <vt:lpstr>VNI-Times</vt:lpstr>
      <vt:lpstr>等线</vt:lpstr>
      <vt:lpstr>Calibri</vt:lpstr>
      <vt:lpstr>Times New Roman</vt:lpstr>
      <vt:lpstr>Cambria</vt:lpstr>
      <vt:lpstr>UTM Guanine</vt:lpstr>
      <vt:lpstr>Segoe Print</vt:lpstr>
      <vt:lpstr>Fredoka One</vt:lpstr>
      <vt:lpstr>Arial</vt:lpstr>
      <vt:lpstr>Coiny</vt:lpstr>
      <vt:lpstr>Calibri</vt:lpstr>
      <vt:lpstr>.VnAristoteH</vt:lpstr>
      <vt:lpstr>Microsoft YaHei</vt:lpstr>
      <vt:lpstr>Arial Unicode MS</vt:lpstr>
      <vt:lpstr>UTM Cookies</vt:lpstr>
      <vt:lpstr>Tahoma</vt:lpstr>
      <vt:lpstr>等线 Light</vt:lpstr>
      <vt:lpstr>Kozuka Mincho Pr6N H</vt:lpstr>
      <vt:lpstr>等线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44</cp:revision>
  <dcterms:created xsi:type="dcterms:W3CDTF">2022-10-23T05:13:00Z</dcterms:created>
  <dcterms:modified xsi:type="dcterms:W3CDTF">2023-02-20T15:25:12Z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CC8C91DBD3E942B6B980AEA9EDB5A664</vt:lpwstr>
  </property>
  <property fmtid="{D5CDD505-2E9C-101B-9397-08002B2CF9AE}" pid="3" name="KSOProductBuildVer">
    <vt:lpwstr>1033-11.2.0.11440</vt:lpwstr>
  </property>
</Properties>
</file>