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85" r:id="rId4"/>
    <p:sldId id="286" r:id="rId5"/>
    <p:sldId id="276" r:id="rId6"/>
    <p:sldId id="271" r:id="rId7"/>
    <p:sldId id="290" r:id="rId8"/>
    <p:sldId id="270" r:id="rId9"/>
    <p:sldId id="273" r:id="rId10"/>
    <p:sldId id="274" r:id="rId11"/>
    <p:sldId id="277" r:id="rId12"/>
    <p:sldId id="287" r:id="rId13"/>
    <p:sldId id="288" r:id="rId14"/>
    <p:sldId id="289" r:id="rId15"/>
    <p:sldId id="26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F559BF-AFD3-46DF-A566-83A1E35456D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392C1C-BE5B-4BFF-ABD9-6E0123134F65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ags" Target="../tags/tag1.xml"/><Relationship Id="rId3" Type="http://schemas.microsoft.com/office/2007/relationships/media" Target="../media/media1.mp4"/><Relationship Id="rId2" Type="http://schemas.openxmlformats.org/officeDocument/2006/relationships/video" Target="../media/media1.mp4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1.wdp"/><Relationship Id="rId2" Type="http://schemas.openxmlformats.org/officeDocument/2006/relationships/image" Target="../media/image30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7" Type="http://schemas.microsoft.com/office/2007/relationships/hdphoto" Target="../media/image8.wdp"/><Relationship Id="rId6" Type="http://schemas.openxmlformats.org/officeDocument/2006/relationships/image" Target="../media/image7.png"/><Relationship Id="rId5" Type="http://schemas.microsoft.com/office/2007/relationships/hdphoto" Target="../media/image6.wdp"/><Relationship Id="rId4" Type="http://schemas.openxmlformats.org/officeDocument/2006/relationships/image" Target="../media/image5.png"/><Relationship Id="rId3" Type="http://schemas.microsoft.com/office/2007/relationships/hdphoto" Target="../media/image4.wdp"/><Relationship Id="rId2" Type="http://schemas.openxmlformats.org/officeDocument/2006/relationships/image" Target="../media/image3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.sv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22.GIF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hdphoto" Target="../media/image26.wdp"/><Relationship Id="rId6" Type="http://schemas.openxmlformats.org/officeDocument/2006/relationships/image" Target="../media/image25.png"/><Relationship Id="rId5" Type="http://schemas.microsoft.com/office/2007/relationships/hdphoto" Target="../media/image24.wdp"/><Relationship Id="rId4" Type="http://schemas.openxmlformats.org/officeDocument/2006/relationships/image" Target="../media/image23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hdphoto" Target="../media/image14.wdp"/><Relationship Id="rId5" Type="http://schemas.openxmlformats.org/officeDocument/2006/relationships/image" Target="../media/image13.png"/><Relationship Id="rId4" Type="http://schemas.openxmlformats.org/officeDocument/2006/relationships/image" Target="../media/image1.sv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emf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9588687" y="241878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" name="Nhạc thiếu nhi vui nhộn cho bé- Tập thể dục buổi sáng">
            <a:hlinkClick r:id="" action="ppaction://media"/>
          </p:cNvPr>
          <p:cNvPicPr>
            <a:picLocks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64490" y="96520"/>
            <a:ext cx="11529060" cy="608076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9588687" y="241878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8419" y="71375"/>
            <a:ext cx="1865573" cy="630942"/>
            <a:chOff x="1470819" y="1921758"/>
            <a:chExt cx="1207385" cy="63094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09600"/>
              <a:chOff x="1737519" y="1943100"/>
              <a:chExt cx="533400" cy="6096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8"/>
              <p:cNvSpPr txBox="1"/>
              <p:nvPr/>
            </p:nvSpPr>
            <p:spPr>
              <a:xfrm>
                <a:off x="1804609" y="1943100"/>
                <a:ext cx="233429" cy="4923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0"/>
            <p:cNvSpPr txBox="1"/>
            <p:nvPr/>
          </p:nvSpPr>
          <p:spPr>
            <a:xfrm>
              <a:off x="2004219" y="1921758"/>
              <a:ext cx="673985" cy="5219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2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Số?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97" y="789272"/>
            <a:ext cx="10525228" cy="953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đôi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tích miếng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lnSpc>
                <a:spcPct val="100000"/>
              </a:lnSpc>
              <a:spcBef>
                <a:spcPts val="0"/>
              </a:spcBef>
              <a:buNone/>
            </a:pP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Diện tích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bìa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alt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là .... 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726" t="13202" r="5753" b="10231"/>
          <a:stretch>
            <a:fillRect/>
          </a:stretch>
        </p:blipFill>
        <p:spPr>
          <a:xfrm>
            <a:off x="8193405" y="1643380"/>
            <a:ext cx="2604135" cy="205549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8" y="1643477"/>
            <a:ext cx="9331377" cy="26765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màu đỏ là: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6 x 3 = 18(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tấm bìa hình vuông là: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18 x 2 = 36(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</a:t>
            </a:r>
            <a:endParaRPr lang="en-US" sz="2800" b="1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2"/>
          <p:cNvSpPr txBox="1"/>
          <p:nvPr/>
        </p:nvSpPr>
        <p:spPr>
          <a:xfrm>
            <a:off x="4398804" y="3907816"/>
            <a:ext cx="358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nl-NL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 số: 36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cm</a:t>
            </a:r>
            <a:r>
              <a:rPr lang="en-US" sz="36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971966" y="4944462"/>
            <a:ext cx="10247374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lvl="0"/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diện tích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altLang="en-US" sz="4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36 cm</a:t>
            </a:r>
            <a:r>
              <a:rPr lang="en-US" altLang="en-US" sz="42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4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9588687" y="241878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220504" y="142101"/>
            <a:ext cx="1865573" cy="630942"/>
            <a:chOff x="1470819" y="1921758"/>
            <a:chExt cx="1207385" cy="630942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09600"/>
              <a:chOff x="1737519" y="1943100"/>
              <a:chExt cx="533400" cy="609600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TextBox 8"/>
              <p:cNvSpPr txBox="1"/>
              <p:nvPr/>
            </p:nvSpPr>
            <p:spPr>
              <a:xfrm>
                <a:off x="1804609" y="1943100"/>
                <a:ext cx="249868" cy="5504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32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0"/>
            <p:cNvSpPr txBox="1"/>
            <p:nvPr/>
          </p:nvSpPr>
          <p:spPr>
            <a:xfrm>
              <a:off x="2004219" y="1921758"/>
              <a:ext cx="673985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4522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Số?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 Box 35"/>
          <p:cNvSpPr txBox="1">
            <a:spLocks noChangeArrowheads="1"/>
          </p:cNvSpPr>
          <p:nvPr/>
        </p:nvSpPr>
        <p:spPr bwMode="auto">
          <a:xfrm>
            <a:off x="119906" y="772797"/>
            <a:ext cx="10910838" cy="2061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ta cắt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lắp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chớp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80cm,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10cm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      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en-US" sz="32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4159" r="26844"/>
          <a:stretch>
            <a:fillRect/>
          </a:stretch>
        </p:blipFill>
        <p:spPr>
          <a:xfrm>
            <a:off x="9056370" y="2164715"/>
            <a:ext cx="2236470" cy="3209925"/>
          </a:xfrm>
          <a:prstGeom prst="rect">
            <a:avLst/>
          </a:prstGeom>
        </p:spPr>
      </p:pic>
      <p:sp>
        <p:nvSpPr>
          <p:cNvPr id="15" name="Rectangle 13"/>
          <p:cNvSpPr/>
          <p:nvPr/>
        </p:nvSpPr>
        <p:spPr>
          <a:xfrm>
            <a:off x="6627019" y="2105051"/>
            <a:ext cx="533400" cy="7288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9588687" y="241878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5" name="Rectangle 14"/>
          <p:cNvSpPr/>
          <p:nvPr/>
        </p:nvSpPr>
        <p:spPr>
          <a:xfrm>
            <a:off x="509691" y="464681"/>
            <a:ext cx="10064702" cy="4831080"/>
          </a:xfrm>
          <a:prstGeom prst="rect">
            <a:avLst/>
          </a:prstGeom>
        </p:spPr>
        <p:txBody>
          <a:bodyPr wrap="square">
            <a:spAutoFit/>
          </a:bodyPr>
          <a:p>
            <a:pPr indent="36195" algn="ctr">
              <a:spcAft>
                <a:spcPts val="0"/>
              </a:spcAft>
            </a:pPr>
            <a:r>
              <a:rPr lang="nl-NL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giải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85 x 30 = 2550 (cm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cắt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 x 10 = 800 (cm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3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cắt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 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800 x 3 = 2400 (cm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Diện tích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tấm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là: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2550 – 2400 = 150 (cm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indent="36195" algn="ctr">
              <a:spcAft>
                <a:spcPts val="0"/>
              </a:spcAft>
            </a:pP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150 cm</a:t>
            </a:r>
            <a:r>
              <a:rPr lang="en-US" sz="2800" b="1" baseline="300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48115" y="5059397"/>
            <a:ext cx="11805293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là 150 cm</a:t>
            </a:r>
            <a:r>
              <a:rPr lang="en-US" altLang="en-US" sz="2800" b="1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64377" y="1933303"/>
            <a:ext cx="7833621" cy="406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2240" y="525461"/>
            <a:ext cx="12192000" cy="1113157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grpSp>
        <p:nvGrpSpPr>
          <p:cNvPr id="59" name="Group 58"/>
          <p:cNvGrpSpPr/>
          <p:nvPr/>
        </p:nvGrpSpPr>
        <p:grpSpPr>
          <a:xfrm>
            <a:off x="2968625" y="240030"/>
            <a:ext cx="3503930" cy="4413885"/>
            <a:chOff x="989647" y="968579"/>
            <a:chExt cx="2711261" cy="3269742"/>
          </a:xfrm>
          <a:scene3d>
            <a:camera prst="perspectiveRight"/>
            <a:lightRig rig="threePt" dir="t"/>
          </a:scene3d>
        </p:grpSpPr>
        <p:grpSp>
          <p:nvGrpSpPr>
            <p:cNvPr id="46" name="Group 45"/>
            <p:cNvGrpSpPr/>
            <p:nvPr/>
          </p:nvGrpSpPr>
          <p:grpSpPr>
            <a:xfrm>
              <a:off x="989647" y="2371704"/>
              <a:ext cx="2711261" cy="1866617"/>
              <a:chOff x="1052429" y="2202612"/>
              <a:chExt cx="2711261" cy="1866617"/>
            </a:xfrm>
          </p:grpSpPr>
          <p:sp>
            <p:nvSpPr>
              <p:cNvPr id="47" name="Rectangle: Folded Corner 46"/>
              <p:cNvSpPr/>
              <p:nvPr/>
            </p:nvSpPr>
            <p:spPr>
              <a:xfrm>
                <a:off x="1217800" y="2202612"/>
                <a:ext cx="2545890" cy="1866617"/>
              </a:xfrm>
              <a:custGeom>
                <a:avLst/>
                <a:gdLst>
                  <a:gd name="connsiteX0" fmla="*/ 0 w 2545890"/>
                  <a:gd name="connsiteY0" fmla="*/ 0 h 1866617"/>
                  <a:gd name="connsiteX1" fmla="*/ 2545890 w 2545890"/>
                  <a:gd name="connsiteY1" fmla="*/ 0 h 1866617"/>
                  <a:gd name="connsiteX2" fmla="*/ 2545890 w 2545890"/>
                  <a:gd name="connsiteY2" fmla="*/ 1233031 h 1866617"/>
                  <a:gd name="connsiteX3" fmla="*/ 1912304 w 2545890"/>
                  <a:gd name="connsiteY3" fmla="*/ 1866617 h 1866617"/>
                  <a:gd name="connsiteX4" fmla="*/ 0 w 2545890"/>
                  <a:gd name="connsiteY4" fmla="*/ 1866617 h 1866617"/>
                  <a:gd name="connsiteX5" fmla="*/ 0 w 2545890"/>
                  <a:gd name="connsiteY5" fmla="*/ 0 h 1866617"/>
                  <a:gd name="connsiteX0-1" fmla="*/ 1912304 w 2545890"/>
                  <a:gd name="connsiteY0-2" fmla="*/ 1866617 h 1866617"/>
                  <a:gd name="connsiteX1-3" fmla="*/ 2039021 w 2545890"/>
                  <a:gd name="connsiteY1-4" fmla="*/ 1359748 h 1866617"/>
                  <a:gd name="connsiteX2-5" fmla="*/ 2545890 w 2545890"/>
                  <a:gd name="connsiteY2-6" fmla="*/ 1233031 h 1866617"/>
                  <a:gd name="connsiteX3-7" fmla="*/ 1912304 w 2545890"/>
                  <a:gd name="connsiteY3-8" fmla="*/ 1866617 h 1866617"/>
                  <a:gd name="connsiteX0-9" fmla="*/ 1912304 w 2545890"/>
                  <a:gd name="connsiteY0-10" fmla="*/ 1866617 h 1866617"/>
                  <a:gd name="connsiteX1-11" fmla="*/ 2039021 w 2545890"/>
                  <a:gd name="connsiteY1-12" fmla="*/ 1359748 h 1866617"/>
                  <a:gd name="connsiteX2-13" fmla="*/ 2545890 w 2545890"/>
                  <a:gd name="connsiteY2-14" fmla="*/ 1233031 h 1866617"/>
                  <a:gd name="connsiteX3-15" fmla="*/ 1912304 w 2545890"/>
                  <a:gd name="connsiteY3-16" fmla="*/ 1866617 h 1866617"/>
                  <a:gd name="connsiteX4-17" fmla="*/ 0 w 2545890"/>
                  <a:gd name="connsiteY4-18" fmla="*/ 1866617 h 1866617"/>
                  <a:gd name="connsiteX5-19" fmla="*/ 0 w 2545890"/>
                  <a:gd name="connsiteY5-20" fmla="*/ 0 h 1866617"/>
                  <a:gd name="connsiteX6" fmla="*/ 2545890 w 2545890"/>
                  <a:gd name="connsiteY6" fmla="*/ 0 h 1866617"/>
                  <a:gd name="connsiteX7" fmla="*/ 2545890 w 2545890"/>
                  <a:gd name="connsiteY7" fmla="*/ 1233031 h 186661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  <a:cxn ang="0">
                    <a:pos x="connsiteX5-19" y="connsiteY5-20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45890" h="1866617" stroke="0" extrusionOk="0">
                    <a:moveTo>
                      <a:pt x="0" y="0"/>
                    </a:moveTo>
                    <a:cubicBezTo>
                      <a:pt x="458869" y="59505"/>
                      <a:pt x="1563849" y="-114822"/>
                      <a:pt x="2545890" y="0"/>
                    </a:cubicBezTo>
                    <a:cubicBezTo>
                      <a:pt x="2573767" y="420477"/>
                      <a:pt x="2459674" y="915251"/>
                      <a:pt x="2545890" y="1233031"/>
                    </a:cubicBezTo>
                    <a:cubicBezTo>
                      <a:pt x="2531238" y="1356492"/>
                      <a:pt x="2216581" y="1541275"/>
                      <a:pt x="1912304" y="1866617"/>
                    </a:cubicBezTo>
                    <a:cubicBezTo>
                      <a:pt x="1287808" y="1976581"/>
                      <a:pt x="796353" y="2021746"/>
                      <a:pt x="0" y="1866617"/>
                    </a:cubicBezTo>
                    <a:cubicBezTo>
                      <a:pt x="-81386" y="1041648"/>
                      <a:pt x="1303" y="616603"/>
                      <a:pt x="0" y="0"/>
                    </a:cubicBezTo>
                    <a:close/>
                  </a:path>
                  <a:path w="2545890" h="1866617" fill="darkenLess" stroke="0" extrusionOk="0">
                    <a:moveTo>
                      <a:pt x="1912304" y="1866617"/>
                    </a:moveTo>
                    <a:cubicBezTo>
                      <a:pt x="1924684" y="1660474"/>
                      <a:pt x="2022940" y="1551366"/>
                      <a:pt x="2039021" y="1359748"/>
                    </a:cubicBezTo>
                    <a:cubicBezTo>
                      <a:pt x="2177544" y="1309515"/>
                      <a:pt x="2370381" y="1295291"/>
                      <a:pt x="2545890" y="1233031"/>
                    </a:cubicBezTo>
                    <a:cubicBezTo>
                      <a:pt x="2468670" y="1339481"/>
                      <a:pt x="2124188" y="1764304"/>
                      <a:pt x="1912304" y="1866617"/>
                    </a:cubicBezTo>
                    <a:close/>
                  </a:path>
                  <a:path w="2545890" h="1866617" fill="none" extrusionOk="0">
                    <a:moveTo>
                      <a:pt x="1912304" y="1866617"/>
                    </a:moveTo>
                    <a:cubicBezTo>
                      <a:pt x="1958023" y="1774593"/>
                      <a:pt x="2003288" y="1435032"/>
                      <a:pt x="2039021" y="1359748"/>
                    </a:cubicBezTo>
                    <a:cubicBezTo>
                      <a:pt x="2119978" y="1342266"/>
                      <a:pt x="2308206" y="1309022"/>
                      <a:pt x="2545890" y="1233031"/>
                    </a:cubicBezTo>
                    <a:cubicBezTo>
                      <a:pt x="2352777" y="1361735"/>
                      <a:pt x="2093733" y="1757613"/>
                      <a:pt x="1912304" y="1866617"/>
                    </a:cubicBezTo>
                    <a:cubicBezTo>
                      <a:pt x="1076715" y="1705064"/>
                      <a:pt x="403245" y="1865301"/>
                      <a:pt x="0" y="1866617"/>
                    </a:cubicBezTo>
                    <a:cubicBezTo>
                      <a:pt x="10543" y="937278"/>
                      <a:pt x="-118926" y="670616"/>
                      <a:pt x="0" y="0"/>
                    </a:cubicBezTo>
                    <a:cubicBezTo>
                      <a:pt x="926818" y="-129353"/>
                      <a:pt x="1538208" y="147737"/>
                      <a:pt x="2545890" y="0"/>
                    </a:cubicBezTo>
                    <a:cubicBezTo>
                      <a:pt x="2606155" y="150986"/>
                      <a:pt x="2654404" y="1027354"/>
                      <a:pt x="2545890" y="1233031"/>
                    </a:cubicBezTo>
                  </a:path>
                  <a:path w="2545890" h="1866617" fill="none" stroke="0" extrusionOk="0">
                    <a:moveTo>
                      <a:pt x="1912304" y="1866617"/>
                    </a:moveTo>
                    <a:cubicBezTo>
                      <a:pt x="1929210" y="1632446"/>
                      <a:pt x="2010981" y="1458881"/>
                      <a:pt x="2039021" y="1359748"/>
                    </a:cubicBezTo>
                    <a:cubicBezTo>
                      <a:pt x="2265203" y="1281700"/>
                      <a:pt x="2493224" y="1271806"/>
                      <a:pt x="2545890" y="1233031"/>
                    </a:cubicBezTo>
                    <a:cubicBezTo>
                      <a:pt x="2461991" y="1408643"/>
                      <a:pt x="2147942" y="1638348"/>
                      <a:pt x="1912304" y="1866617"/>
                    </a:cubicBezTo>
                    <a:cubicBezTo>
                      <a:pt x="1586057" y="1884476"/>
                      <a:pt x="741932" y="1990314"/>
                      <a:pt x="0" y="1866617"/>
                    </a:cubicBezTo>
                    <a:cubicBezTo>
                      <a:pt x="27639" y="934105"/>
                      <a:pt x="-84739" y="383731"/>
                      <a:pt x="0" y="0"/>
                    </a:cubicBezTo>
                    <a:cubicBezTo>
                      <a:pt x="538216" y="-96482"/>
                      <a:pt x="1964852" y="-122580"/>
                      <a:pt x="2545890" y="0"/>
                    </a:cubicBezTo>
                    <a:cubicBezTo>
                      <a:pt x="2448809" y="450143"/>
                      <a:pt x="2436284" y="702330"/>
                      <a:pt x="2545890" y="1233031"/>
                    </a:cubicBezTo>
                  </a:path>
                </a:pathLst>
              </a:custGeom>
              <a:solidFill>
                <a:srgbClr val="FFC000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052429" y="2782143"/>
                <a:ext cx="2486715" cy="1161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nl-NL" sz="3200" dirty="0">
                    <a:ea typeface="Times New Roman" panose="02020603050405020304" pitchFamily="18" charset="0"/>
                  </a:rPr>
                  <a:t>E</a:t>
                </a:r>
                <a:r>
                  <a:rPr lang="nl-NL" sz="3200" dirty="0">
                    <a:effectLst/>
                    <a:ea typeface="Times New Roman" panose="02020603050405020304" pitchFamily="18" charset="0"/>
                  </a:rPr>
                  <a:t>m </a:t>
                </a:r>
                <a:r>
                  <a:rPr lang="en-US" altLang="nl-NL" sz="3200" dirty="0">
                    <a:effectLst/>
                    <a:ea typeface="Times New Roman" panose="02020603050405020304" pitchFamily="18" charset="0"/>
                  </a:rPr>
                  <a:t>hãy nêu quy </a:t>
                </a:r>
                <a:endParaRPr lang="en-US" altLang="nl-NL" sz="3200" dirty="0">
                  <a:effectLst/>
                  <a:ea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nl-NL" sz="3200" dirty="0">
                    <a:effectLst/>
                    <a:ea typeface="Times New Roman" panose="02020603050405020304" pitchFamily="18" charset="0"/>
                  </a:rPr>
                  <a:t>tắc tính diện tích </a:t>
                </a:r>
                <a:endParaRPr lang="en-US" altLang="nl-NL" sz="3200" dirty="0">
                  <a:effectLst/>
                  <a:ea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nl-NL" sz="3200" dirty="0">
                    <a:effectLst/>
                    <a:ea typeface="Times New Roman" panose="02020603050405020304" pitchFamily="18" charset="0"/>
                  </a:rPr>
                  <a:t>hình chữ nhật</a:t>
                </a:r>
                <a:endParaRPr kumimoji="0" lang="en-US" alt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33333" y1="34277" x2="65079" y2="34277"/>
                          <a14:foregroundMark x1="53571" y1="27358" x2="68651" y2="35535"/>
                          <a14:foregroundMark x1="43651" y1="10377" x2="44841" y2="11950"/>
                          <a14:foregroundMark x1="48016" y1="32704" x2="53571" y2="23899"/>
                          <a14:foregroundMark x1="52778" y1="24528" x2="57937" y2="40566"/>
                          <a14:foregroundMark x1="62302" y1="29560" x2="67460" y2="38994"/>
                        </a14:backgroundRemoval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338882" y="968579"/>
              <a:ext cx="1885034" cy="2336433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7169960" y="950339"/>
            <a:ext cx="3041650" cy="3790887"/>
            <a:chOff x="4572995" y="1055380"/>
            <a:chExt cx="3041650" cy="3790887"/>
          </a:xfrm>
        </p:grpSpPr>
        <p:grpSp>
          <p:nvGrpSpPr>
            <p:cNvPr id="40" name="Group 39"/>
            <p:cNvGrpSpPr/>
            <p:nvPr/>
          </p:nvGrpSpPr>
          <p:grpSpPr>
            <a:xfrm>
              <a:off x="4572995" y="2087867"/>
              <a:ext cx="3041650" cy="2758400"/>
              <a:chOff x="4929518" y="3783109"/>
              <a:chExt cx="3041650" cy="2758400"/>
            </a:xfrm>
          </p:grpSpPr>
          <p:sp>
            <p:nvSpPr>
              <p:cNvPr id="36" name="Rectangle: Folded Corner 35"/>
              <p:cNvSpPr/>
              <p:nvPr/>
            </p:nvSpPr>
            <p:spPr>
              <a:xfrm>
                <a:off x="4992773" y="3783109"/>
                <a:ext cx="2793482" cy="2467326"/>
              </a:xfrm>
              <a:custGeom>
                <a:avLst/>
                <a:gdLst>
                  <a:gd name="connsiteX0" fmla="*/ 0 w 2793482"/>
                  <a:gd name="connsiteY0" fmla="*/ 0 h 2467326"/>
                  <a:gd name="connsiteX1" fmla="*/ 2793482 w 2793482"/>
                  <a:gd name="connsiteY1" fmla="*/ 0 h 2467326"/>
                  <a:gd name="connsiteX2" fmla="*/ 2793482 w 2793482"/>
                  <a:gd name="connsiteY2" fmla="*/ 1788466 h 2467326"/>
                  <a:gd name="connsiteX3" fmla="*/ 2114622 w 2793482"/>
                  <a:gd name="connsiteY3" fmla="*/ 2467326 h 2467326"/>
                  <a:gd name="connsiteX4" fmla="*/ 0 w 2793482"/>
                  <a:gd name="connsiteY4" fmla="*/ 2467326 h 2467326"/>
                  <a:gd name="connsiteX5" fmla="*/ 0 w 2793482"/>
                  <a:gd name="connsiteY5" fmla="*/ 0 h 2467326"/>
                  <a:gd name="connsiteX0-1" fmla="*/ 2114622 w 2793482"/>
                  <a:gd name="connsiteY0-2" fmla="*/ 2467326 h 2467326"/>
                  <a:gd name="connsiteX1-3" fmla="*/ 2250394 w 2793482"/>
                  <a:gd name="connsiteY1-4" fmla="*/ 1924238 h 2467326"/>
                  <a:gd name="connsiteX2-5" fmla="*/ 2793482 w 2793482"/>
                  <a:gd name="connsiteY2-6" fmla="*/ 1788466 h 2467326"/>
                  <a:gd name="connsiteX3-7" fmla="*/ 2114622 w 2793482"/>
                  <a:gd name="connsiteY3-8" fmla="*/ 2467326 h 2467326"/>
                  <a:gd name="connsiteX0-9" fmla="*/ 2114622 w 2793482"/>
                  <a:gd name="connsiteY0-10" fmla="*/ 2467326 h 2467326"/>
                  <a:gd name="connsiteX1-11" fmla="*/ 2250394 w 2793482"/>
                  <a:gd name="connsiteY1-12" fmla="*/ 1924238 h 2467326"/>
                  <a:gd name="connsiteX2-13" fmla="*/ 2793482 w 2793482"/>
                  <a:gd name="connsiteY2-14" fmla="*/ 1788466 h 2467326"/>
                  <a:gd name="connsiteX3-15" fmla="*/ 2114622 w 2793482"/>
                  <a:gd name="connsiteY3-16" fmla="*/ 2467326 h 2467326"/>
                  <a:gd name="connsiteX4-17" fmla="*/ 0 w 2793482"/>
                  <a:gd name="connsiteY4-18" fmla="*/ 2467326 h 2467326"/>
                  <a:gd name="connsiteX5-19" fmla="*/ 0 w 2793482"/>
                  <a:gd name="connsiteY5-20" fmla="*/ 0 h 2467326"/>
                  <a:gd name="connsiteX6" fmla="*/ 2793482 w 2793482"/>
                  <a:gd name="connsiteY6" fmla="*/ 0 h 2467326"/>
                  <a:gd name="connsiteX7" fmla="*/ 2793482 w 2793482"/>
                  <a:gd name="connsiteY7" fmla="*/ 1788466 h 246732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17" y="connsiteY4-18"/>
                  </a:cxn>
                  <a:cxn ang="0">
                    <a:pos x="connsiteX5-19" y="connsiteY5-20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93482" h="2467326" stroke="0" extrusionOk="0">
                    <a:moveTo>
                      <a:pt x="0" y="0"/>
                    </a:moveTo>
                    <a:cubicBezTo>
                      <a:pt x="748448" y="59505"/>
                      <a:pt x="2221587" y="-114822"/>
                      <a:pt x="2793482" y="0"/>
                    </a:cubicBezTo>
                    <a:cubicBezTo>
                      <a:pt x="2822039" y="281950"/>
                      <a:pt x="2635942" y="1065305"/>
                      <a:pt x="2793482" y="1788466"/>
                    </a:cubicBezTo>
                    <a:cubicBezTo>
                      <a:pt x="2427091" y="2068521"/>
                      <a:pt x="2313037" y="2245726"/>
                      <a:pt x="2114622" y="2467326"/>
                    </a:cubicBezTo>
                    <a:cubicBezTo>
                      <a:pt x="1630305" y="2577290"/>
                      <a:pt x="367923" y="2622455"/>
                      <a:pt x="0" y="2467326"/>
                    </a:cubicBezTo>
                    <a:cubicBezTo>
                      <a:pt x="-12414" y="1256917"/>
                      <a:pt x="44654" y="855315"/>
                      <a:pt x="0" y="0"/>
                    </a:cubicBezTo>
                    <a:close/>
                  </a:path>
                  <a:path w="2793482" h="2467326" fill="darkenLess" stroke="0" extrusionOk="0">
                    <a:moveTo>
                      <a:pt x="2114622" y="2467326"/>
                    </a:moveTo>
                    <a:cubicBezTo>
                      <a:pt x="2152688" y="2329456"/>
                      <a:pt x="2186513" y="2045091"/>
                      <a:pt x="2250394" y="1924238"/>
                    </a:cubicBezTo>
                    <a:cubicBezTo>
                      <a:pt x="2327465" y="1948937"/>
                      <a:pt x="2696122" y="1833260"/>
                      <a:pt x="2793482" y="1788466"/>
                    </a:cubicBezTo>
                    <a:cubicBezTo>
                      <a:pt x="2669316" y="2034654"/>
                      <a:pt x="2226992" y="2320374"/>
                      <a:pt x="2114622" y="2467326"/>
                    </a:cubicBezTo>
                    <a:close/>
                  </a:path>
                  <a:path w="2793482" h="2467326" fill="none" extrusionOk="0">
                    <a:moveTo>
                      <a:pt x="2114622" y="2467326"/>
                    </a:moveTo>
                    <a:cubicBezTo>
                      <a:pt x="2168990" y="2388250"/>
                      <a:pt x="2234973" y="2084814"/>
                      <a:pt x="2250394" y="1924238"/>
                    </a:cubicBezTo>
                    <a:cubicBezTo>
                      <a:pt x="2481484" y="1846323"/>
                      <a:pt x="2569407" y="1888719"/>
                      <a:pt x="2793482" y="1788466"/>
                    </a:cubicBezTo>
                    <a:cubicBezTo>
                      <a:pt x="2476422" y="2077535"/>
                      <a:pt x="2425057" y="2169852"/>
                      <a:pt x="2114622" y="2467326"/>
                    </a:cubicBezTo>
                    <a:cubicBezTo>
                      <a:pt x="1536204" y="2305773"/>
                      <a:pt x="809588" y="2466010"/>
                      <a:pt x="0" y="2467326"/>
                    </a:cubicBezTo>
                    <a:cubicBezTo>
                      <a:pt x="9113" y="1660376"/>
                      <a:pt x="-30352" y="1004510"/>
                      <a:pt x="0" y="0"/>
                    </a:cubicBezTo>
                    <a:cubicBezTo>
                      <a:pt x="1022656" y="-129353"/>
                      <a:pt x="1881630" y="147737"/>
                      <a:pt x="2793482" y="0"/>
                    </a:cubicBezTo>
                    <a:cubicBezTo>
                      <a:pt x="2644501" y="226209"/>
                      <a:pt x="2723745" y="1345024"/>
                      <a:pt x="2793482" y="1788466"/>
                    </a:cubicBezTo>
                  </a:path>
                  <a:path w="2793482" h="2467326" fill="none" stroke="0" extrusionOk="0">
                    <a:moveTo>
                      <a:pt x="2114622" y="2467326"/>
                    </a:moveTo>
                    <a:cubicBezTo>
                      <a:pt x="2094051" y="2388322"/>
                      <a:pt x="2194485" y="2060017"/>
                      <a:pt x="2250394" y="1924238"/>
                    </a:cubicBezTo>
                    <a:cubicBezTo>
                      <a:pt x="2495361" y="1846026"/>
                      <a:pt x="2550484" y="1874699"/>
                      <a:pt x="2793482" y="1788466"/>
                    </a:cubicBezTo>
                    <a:cubicBezTo>
                      <a:pt x="2450651" y="2076148"/>
                      <a:pt x="2502501" y="2193632"/>
                      <a:pt x="2114622" y="2467326"/>
                    </a:cubicBezTo>
                    <a:cubicBezTo>
                      <a:pt x="1851162" y="2485185"/>
                      <a:pt x="458882" y="2591023"/>
                      <a:pt x="0" y="2467326"/>
                    </a:cubicBezTo>
                    <a:cubicBezTo>
                      <a:pt x="150798" y="1771432"/>
                      <a:pt x="-125971" y="413818"/>
                      <a:pt x="0" y="0"/>
                    </a:cubicBezTo>
                    <a:cubicBezTo>
                      <a:pt x="481221" y="-96482"/>
                      <a:pt x="2032764" y="-122580"/>
                      <a:pt x="2793482" y="0"/>
                    </a:cubicBezTo>
                    <a:cubicBezTo>
                      <a:pt x="2919648" y="520317"/>
                      <a:pt x="2808552" y="1238207"/>
                      <a:pt x="2793482" y="1788466"/>
                    </a:cubicBezTo>
                  </a:path>
                </a:pathLst>
              </a:custGeom>
              <a:solidFill>
                <a:srgbClr val="FFFF99"/>
              </a:solidFill>
              <a:ln w="28575"/>
              <a:scene3d>
                <a:camera prst="perspectiveBelow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29518" y="4480299"/>
                <a:ext cx="3041650" cy="2061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nl-NL" sz="3200" dirty="0">
                    <a:ea typeface="Times New Roman" panose="02020603050405020304" pitchFamily="18" charset="0"/>
                    <a:sym typeface="+mn-ea"/>
                  </a:rPr>
                  <a:t>E</a:t>
                </a:r>
                <a:r>
                  <a:rPr lang="nl-NL" sz="3200" dirty="0">
                    <a:effectLst/>
                    <a:ea typeface="Times New Roman" panose="02020603050405020304" pitchFamily="18" charset="0"/>
                    <a:sym typeface="+mn-ea"/>
                  </a:rPr>
                  <a:t>m </a:t>
                </a:r>
                <a:r>
                  <a:rPr lang="en-US" altLang="nl-NL" sz="3200" dirty="0">
                    <a:effectLst/>
                    <a:ea typeface="Times New Roman" panose="02020603050405020304" pitchFamily="18" charset="0"/>
                    <a:sym typeface="+mn-ea"/>
                  </a:rPr>
                  <a:t>hãy nêu quy </a:t>
                </a:r>
                <a:endParaRPr lang="en-US" altLang="nl-NL" sz="3200" dirty="0">
                  <a:effectLst/>
                  <a:ea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nl-NL" sz="3200" dirty="0">
                    <a:effectLst/>
                    <a:ea typeface="Times New Roman" panose="02020603050405020304" pitchFamily="18" charset="0"/>
                    <a:sym typeface="+mn-ea"/>
                  </a:rPr>
                  <a:t>tắc tính diện tích </a:t>
                </a:r>
                <a:endParaRPr lang="en-US" altLang="nl-NL" sz="3200" dirty="0">
                  <a:effectLst/>
                  <a:ea typeface="Times New Roman" panose="02020603050405020304" pitchFamily="18" charset="0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nl-NL" sz="3200" dirty="0">
                    <a:effectLst/>
                    <a:ea typeface="Times New Roman" panose="02020603050405020304" pitchFamily="18" charset="0"/>
                    <a:sym typeface="+mn-ea"/>
                  </a:rPr>
                  <a:t>hình vuông</a:t>
                </a:r>
                <a:endParaRPr kumimoji="0" lang="en-US" alt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</p:grp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085" b="89831" l="7260" r="96721">
                          <a14:foregroundMark x1="46136" y1="31356" x2="73770" y2="27119"/>
                          <a14:foregroundMark x1="61124" y1="23517" x2="39813" y2="27542"/>
                          <a14:foregroundMark x1="39813" y1="27542" x2="51522" y2="37924"/>
                          <a14:foregroundMark x1="51522" y1="37924" x2="66511" y2="29873"/>
                          <a14:foregroundMark x1="66511" y1="29873" x2="62763" y2="24788"/>
                          <a14:foregroundMark x1="44965" y1="22458" x2="69087" y2="21822"/>
                          <a14:foregroundMark x1="69087" y1="21822" x2="47073" y2="28178"/>
                          <a14:foregroundMark x1="47073" y1="28178" x2="44965" y2="23517"/>
                          <a14:foregroundMark x1="33489" y1="5085" x2="33724" y2="11653"/>
                          <a14:foregroundMark x1="88759" y1="30085" x2="89930" y2="27754"/>
                          <a14:foregroundMark x1="88759" y1="43644" x2="93443" y2="39831"/>
                          <a14:foregroundMark x1="32553" y1="87924" x2="30913" y2="90254"/>
                          <a14:foregroundMark x1="69555" y1="86864" x2="72131" y2="88771"/>
                          <a14:foregroundMark x1="9602" y1="32415" x2="9133" y2="30932"/>
                          <a14:foregroundMark x1="9602" y1="42161" x2="7494" y2="39407"/>
                          <a14:foregroundMark x1="93911" y1="46398" x2="94614" y2="45975"/>
                          <a14:foregroundMark x1="93911" y1="38559" x2="96721" y2="34746"/>
                          <a14:backgroundMark x1="37939" y1="69068" x2="40047" y2="70127"/>
                          <a14:backgroundMark x1="65105" y1="66102" x2="59719" y2="69068"/>
                        </a14:backgroundRemoval>
                      </a14:imgEffect>
                    </a14:imgLayer>
                  </a14:imgProps>
                </a:ext>
              </a:extLst>
            </a:blip>
            <a:srcRect b="30709"/>
            <a:stretch>
              <a:fillRect/>
            </a:stretch>
          </p:blipFill>
          <p:spPr>
            <a:xfrm>
              <a:off x="5057724" y="1055380"/>
              <a:ext cx="1950534" cy="1493975"/>
            </a:xfrm>
            <a:prstGeom prst="rect">
              <a:avLst/>
            </a:prstGeom>
          </p:spPr>
        </p:pic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772" b="89825" l="10000" r="90000">
                        <a14:foregroundMark x1="40000" y1="8772" x2="40000" y2="13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606" y="167481"/>
            <a:ext cx="2091714" cy="1703253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TextBox 1"/>
            <p:cNvSpPr txBox="1"/>
            <p:nvPr/>
          </p:nvSpPr>
          <p:spPr>
            <a:xfrm>
              <a:off x="9588687" y="2418781"/>
              <a:ext cx="11723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SG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SG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SG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Background pattern&#10;&#10;Description automatically generated with low confidence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5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5066874" y="1269842"/>
            <a:ext cx="2959780" cy="768350"/>
            <a:chOff x="2461586" y="2693226"/>
            <a:chExt cx="2327704" cy="768350"/>
          </a:xfrm>
        </p:grpSpPr>
        <p:sp>
          <p:nvSpPr>
            <p:cNvPr id="5" name="Rectangle: Rounded Corners 4"/>
            <p:cNvSpPr/>
            <p:nvPr/>
          </p:nvSpPr>
          <p:spPr>
            <a:xfrm>
              <a:off x="2461586" y="2730978"/>
              <a:ext cx="2258510" cy="630400"/>
            </a:xfrm>
            <a:prstGeom prst="roundRect">
              <a:avLst>
                <a:gd name="adj" fmla="val 50000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02351" y="2693226"/>
              <a:ext cx="2186939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LNTH-LuoLuoNotangYuanTi 1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LNTH-LuoLuoNotangYuanTi 1"/>
                <a:cs typeface="LNTH-LuoLuoNotangYuanTi 1" pitchFamily="2" charset="-128"/>
              </a:endParaRPr>
            </a:p>
          </p:txBody>
        </p:sp>
      </p:grpSp>
      <p:sp>
        <p:nvSpPr>
          <p:cNvPr id="8" name="Text Box 7"/>
          <p:cNvSpPr txBox="1"/>
          <p:nvPr/>
        </p:nvSpPr>
        <p:spPr>
          <a:xfrm>
            <a:off x="1700530" y="2312035"/>
            <a:ext cx="8632190" cy="25533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 52: DIỆN TÍCH HÌNH CHỮ NHẬT, DIỆN TÍCH HÌNH VUÔNG (</a:t>
            </a:r>
            <a:r>
              <a:rPr lang="en-US" sz="40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 3)</a:t>
            </a:r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40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8" name="Picture 47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70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421640" y="145415"/>
            <a:ext cx="1090993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Hình 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.VnAristoteH" panose="020B7200000000000000" pitchFamily="34" charset="0"/>
                <a:cs typeface="Times New Roman" panose="02020603050405020304" pitchFamily="18" charset="0"/>
                <a:sym typeface="+mn-ea"/>
              </a:rPr>
              <a:t>H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gồm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hình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vuông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ABCD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hình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DMNP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hình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bên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kumimoji="0" lang="en-US" sz="2800" b="1" i="0" u="none" strike="noStrike" kern="1200" cap="none" spc="0" normalizeH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a)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diện tích hình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vuông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ABCD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diện tích hình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chữ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2800" b="1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DMNP.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b)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diện tích hình </a:t>
            </a:r>
            <a:r>
              <a:rPr lang="en-US" sz="2800" b="1" dirty="0">
                <a:latin typeface=".VnAristoteH" panose="020B7200000000000000" pitchFamily="34" charset="0"/>
                <a:cs typeface="Times New Roman" panose="02020603050405020304" pitchFamily="18" charset="0"/>
                <a:sym typeface="+mn-ea"/>
              </a:rPr>
              <a:t>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/>
          </a:p>
        </p:txBody>
      </p:sp>
      <p:pic>
        <p:nvPicPr>
          <p:cNvPr id="13" name="Content Placeholder 12"/>
          <p:cNvPicPr>
            <a:picLocks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5026"/>
          <a:stretch>
            <a:fillRect/>
          </a:stretch>
        </p:blipFill>
        <p:spPr>
          <a:xfrm>
            <a:off x="3322320" y="1960245"/>
            <a:ext cx="4895850" cy="4248150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>
            <a:fillRect/>
          </a:stretch>
        </p:blipFill>
        <p:spPr>
          <a:xfrm>
            <a:off x="0" y="-755780"/>
            <a:ext cx="12192000" cy="76137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2632" y="-755780"/>
            <a:ext cx="4915168" cy="3042364"/>
            <a:chOff x="755713" y="-630826"/>
            <a:chExt cx="3965642" cy="3143896"/>
          </a:xfrm>
        </p:grpSpPr>
        <p:grpSp>
          <p:nvGrpSpPr>
            <p:cNvPr id="12" name="Group 11"/>
            <p:cNvGrpSpPr/>
            <p:nvPr/>
          </p:nvGrpSpPr>
          <p:grpSpPr>
            <a:xfrm>
              <a:off x="755713" y="-630826"/>
              <a:ext cx="3840026" cy="3143896"/>
              <a:chOff x="2299109" y="-433058"/>
              <a:chExt cx="7613779" cy="3143896"/>
            </a:xfrm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4055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8627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2299109" y="1236614"/>
                <a:ext cx="7613779" cy="147422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81329" y="1038846"/>
              <a:ext cx="3840026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0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9282" y="1174312"/>
            <a:ext cx="4509917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trước 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60592" y="2139945"/>
            <a:ext cx="6388776" cy="2165018"/>
            <a:chOff x="7930237" y="869799"/>
            <a:chExt cx="5085471" cy="2412266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69799"/>
              <a:ext cx="5085471" cy="241226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52211" y="1390082"/>
              <a:ext cx="4656316" cy="1508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7399" y="2499423"/>
            <a:ext cx="5311303" cy="4247270"/>
            <a:chOff x="477399" y="2499423"/>
            <a:chExt cx="5311303" cy="4247270"/>
          </a:xfrm>
        </p:grpSpPr>
        <p:sp>
          <p:nvSpPr>
            <p:cNvPr id="6" name="Oval 5"/>
            <p:cNvSpPr/>
            <p:nvPr/>
          </p:nvSpPr>
          <p:spPr>
            <a:xfrm>
              <a:off x="2741164" y="539514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96955" y="457905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7399" y="2499423"/>
              <a:ext cx="5311303" cy="4247270"/>
              <a:chOff x="477399" y="2499423"/>
              <a:chExt cx="5311303" cy="424727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688841" y="4579058"/>
                <a:ext cx="419877" cy="28219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729" b="98246" l="9816" r="89724">
                            <a14:foregroundMark x1="33589" y1="36452" x2="42331" y2="46004"/>
                            <a14:foregroundMark x1="42331" y1="46004" x2="43558" y2="42300"/>
                            <a14:foregroundMark x1="36656" y1="32554" x2="43712" y2="42495"/>
                            <a14:foregroundMark x1="43712" y1="42495" x2="44172" y2="38012"/>
                            <a14:foregroundMark x1="43405" y1="36842" x2="41104" y2="44444"/>
                            <a14:foregroundMark x1="36810" y1="40156" x2="33129" y2="48343"/>
                            <a14:foregroundMark x1="66258" y1="16569" x2="72853" y2="30409"/>
                            <a14:foregroundMark x1="63804" y1="6433" x2="73620" y2="10331"/>
                            <a14:foregroundMark x1="73620" y1="10331" x2="67178" y2="7602"/>
                            <a14:foregroundMark x1="66411" y1="16179" x2="72699" y2="25731"/>
                            <a14:foregroundMark x1="72699" y1="25731" x2="67178" y2="15984"/>
                            <a14:foregroundMark x1="66871" y1="16764" x2="77301" y2="21248"/>
                            <a14:foregroundMark x1="77301" y1="21248" x2="76227" y2="20273"/>
                            <a14:foregroundMark x1="71166" y1="19883" x2="67791" y2="18519"/>
                            <a14:foregroundMark x1="63650" y1="18519" x2="64571" y2="31189"/>
                            <a14:foregroundMark x1="64571" y1="31189" x2="67178" y2="36647"/>
                            <a14:foregroundMark x1="67178" y1="21832" x2="73313" y2="51462"/>
                            <a14:foregroundMark x1="51687" y1="68226" x2="51227" y2="70760"/>
                            <a14:foregroundMark x1="49387" y1="69591" x2="54448" y2="83821"/>
                            <a14:foregroundMark x1="54448" y1="83821" x2="51687" y2="73684"/>
                            <a14:foregroundMark x1="40031" y1="73099" x2="40798" y2="87329"/>
                            <a14:foregroundMark x1="51994" y1="70370" x2="60276" y2="83431"/>
                            <a14:foregroundMark x1="60276" y1="83431" x2="59969" y2="85185"/>
                            <a14:foregroundMark x1="54601" y1="71735" x2="54601" y2="73099"/>
                            <a14:foregroundMark x1="38804" y1="87719" x2="40798" y2="94932"/>
                            <a14:foregroundMark x1="59509" y1="93762" x2="56902" y2="98246"/>
                            <a14:foregroundMark x1="38497" y1="76608" x2="38497" y2="79922"/>
                            <a14:foregroundMark x1="38650" y1="77388" x2="40184" y2="78752"/>
                            <a14:foregroundMark x1="40031" y1="76803" x2="37117" y2="78168"/>
                            <a14:foregroundMark x1="38344" y1="48343" x2="42485" y2="69786"/>
                            <a14:foregroundMark x1="42485" y1="69786" x2="44325" y2="60234"/>
                            <a14:foregroundMark x1="40184" y1="47953" x2="32209" y2="64717"/>
                            <a14:foregroundMark x1="32209" y1="64717" x2="36656" y2="67446"/>
                            <a14:foregroundMark x1="35736" y1="32359" x2="42638" y2="51267"/>
                            <a14:foregroundMark x1="42638" y1="51267" x2="38804" y2="35478"/>
                            <a14:foregroundMark x1="38804" y1="35478" x2="33436" y2="36257"/>
                            <a14:foregroundMark x1="13037" y1="73684" x2="9816" y2="81287"/>
                            <a14:foregroundMark x1="67178" y1="5068" x2="68712" y2="13060"/>
                            <a14:foregroundMark x1="63804" y1="3509" x2="63804" y2="7212"/>
                            <a14:foregroundMark x1="50153" y1="68616" x2="43712" y2="77583"/>
                            <a14:foregroundMark x1="43712" y1="77583" x2="51380" y2="76023"/>
                            <a14:foregroundMark x1="38344" y1="35478" x2="40491" y2="35867"/>
                            <a14:foregroundMark x1="36196" y1="35867" x2="38497" y2="52242"/>
                            <a14:foregroundMark x1="38804" y1="39766" x2="37423" y2="47173"/>
                            <a14:foregroundMark x1="27761" y1="51462" x2="28221" y2="61793"/>
                            <a14:foregroundMark x1="27761" y1="52047" x2="27607" y2="60819"/>
                            <a14:foregroundMark x1="79448" y1="13840" x2="81135" y2="12281"/>
                            <a14:foregroundMark x1="79908" y1="11306" x2="80215" y2="13450"/>
                            <a14:foregroundMark x1="64110" y1="3899" x2="64110" y2="27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7399" y="2499423"/>
                <a:ext cx="5311303" cy="424727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7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nature, clouds&#10;&#10;Description automatically generated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>
            <a:fillRect/>
          </a:stretch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alphaModFix amt="85000"/>
          </a:blip>
          <a:stretch>
            <a:fillRect/>
          </a:stretch>
        </p:blipFill>
        <p:spPr>
          <a:xfrm>
            <a:off x="0" y="4566285"/>
            <a:ext cx="12192000" cy="2291715"/>
          </a:xfrm>
          <a:prstGeom prst="rect">
            <a:avLst/>
          </a:prstGeom>
        </p:spPr>
      </p:pic>
      <p:pic>
        <p:nvPicPr>
          <p:cNvPr id="16" name="Picture 15" descr="Icon&#10;&#10;Description automatically generated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7" name="Picture 16" descr="Icon&#10;&#10;Description automatically generated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445" y="4932190"/>
            <a:ext cx="5072588" cy="1782143"/>
          </a:xfrm>
          <a:prstGeom prst="rect">
            <a:avLst/>
          </a:prstGeom>
        </p:spPr>
      </p:pic>
      <p:pic>
        <p:nvPicPr>
          <p:cNvPr id="20" name="Picture 19" descr="A picture containing text, wooden, wood, file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808" y="1969634"/>
            <a:ext cx="4051436" cy="432565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171473" y="2404134"/>
            <a:ext cx="363022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500" b="1" i="0" u="none" strike="noStrike" kern="0" cap="none" spc="0" normalizeH="0" baseline="0" noProof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Calibri" panose="020F0502020204030204" pitchFamily="34" charset="0"/>
              </a:rPr>
              <a:t>Các nhóm khác </a:t>
            </a:r>
            <a:endParaRPr kumimoji="0" lang="en-US" sz="3500" b="1" i="0" u="none" strike="noStrike" kern="0" cap="none" spc="0" normalizeH="0" baseline="0" noProof="0" dirty="0">
              <a:ln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Calibri" panose="020F050202020403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500" b="1" kern="0" dirty="0">
                <a:ln>
                  <a:solidFill>
                    <a:schemeClr val="accent6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Lắng nghe – góp ý – bổ sung</a:t>
            </a:r>
            <a:endParaRPr kumimoji="0" lang="en-US" sz="3500" b="1" i="0" u="none" strike="noStrike" kern="0" cap="none" spc="0" normalizeH="0" baseline="0" noProof="0" dirty="0">
              <a:ln>
                <a:solidFill>
                  <a:schemeClr val="accent6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24" name="Picture 2" descr="Pin on Teacher resources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159" y="161173"/>
            <a:ext cx="15444393" cy="630942"/>
            <a:chOff x="1470819" y="1921758"/>
            <a:chExt cx="9995499" cy="630942"/>
          </a:xfrm>
        </p:grpSpPr>
        <p:grpSp>
          <p:nvGrpSpPr>
            <p:cNvPr id="2" name="Group 1"/>
            <p:cNvGrpSpPr/>
            <p:nvPr/>
          </p:nvGrpSpPr>
          <p:grpSpPr>
            <a:xfrm>
              <a:off x="1470819" y="1943100"/>
              <a:ext cx="533400" cy="609600"/>
              <a:chOff x="1737519" y="1943100"/>
              <a:chExt cx="533400" cy="6096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" name="TextBox 8"/>
              <p:cNvSpPr txBox="1"/>
              <p:nvPr/>
            </p:nvSpPr>
            <p:spPr>
              <a:xfrm>
                <a:off x="1804609" y="1943100"/>
                <a:ext cx="200552" cy="376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24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000" b="1" noProof="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004219" y="1921758"/>
              <a:ext cx="9462099" cy="398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hình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ABCD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tích hình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0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r>
                <a:rPr lang="en-US" sz="20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DMNP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4" name="Text Box 35"/>
          <p:cNvSpPr txBox="1">
            <a:spLocks noChangeArrowheads="1"/>
          </p:cNvSpPr>
          <p:nvPr/>
        </p:nvSpPr>
        <p:spPr bwMode="auto">
          <a:xfrm>
            <a:off x="1449507" y="1385271"/>
            <a:ext cx="8484633" cy="163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Diện tích hình </a:t>
            </a:r>
            <a:r>
              <a:rPr lang="en-US" alt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ABCD là:</a:t>
            </a:r>
            <a:endParaRPr lang="en-US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7 x 7 = 49 (cm</a:t>
            </a:r>
            <a:r>
              <a:rPr lang="en-US" altLang="en-US" sz="2000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Diện tích hình </a:t>
            </a:r>
            <a:r>
              <a:rPr lang="en-US" alt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DMNP là:</a:t>
            </a:r>
            <a:endParaRPr lang="en-US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x 9 = 180 (cm</a:t>
            </a:r>
            <a:r>
              <a:rPr lang="en-US" altLang="en-US" sz="2000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Đáp </a:t>
            </a:r>
            <a:r>
              <a:rPr lang="en-US" alt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49 cm</a:t>
            </a:r>
            <a:r>
              <a:rPr lang="en-US" altLang="en-US" sz="2000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 cm</a:t>
            </a:r>
            <a:r>
              <a:rPr lang="en-US" altLang="en-US" sz="2000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000" b="1" baseline="30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35"/>
          <p:cNvSpPr txBox="1">
            <a:spLocks noChangeArrowheads="1"/>
          </p:cNvSpPr>
          <p:nvPr/>
        </p:nvSpPr>
        <p:spPr bwMode="auto">
          <a:xfrm>
            <a:off x="1259203" y="3840837"/>
            <a:ext cx="10668000" cy="1014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tích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H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là:</a:t>
            </a:r>
            <a:endParaRPr lang="en-US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49 + 180  = 229 (cm</a:t>
            </a:r>
            <a:r>
              <a:rPr lang="en-US" altLang="en-US" sz="2000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40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Đáp </a:t>
            </a:r>
            <a:r>
              <a:rPr lang="en-US" altLang="en-US" sz="2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229 cm</a:t>
            </a:r>
            <a:r>
              <a:rPr lang="en-US" altLang="en-US" sz="2000" b="1" baseline="30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000" b="1" baseline="30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879182" y="3059029"/>
            <a:ext cx="541020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hình </a:t>
            </a:r>
            <a:r>
              <a:rPr lang="en-US" sz="2000" b="1" dirty="0">
                <a:solidFill>
                  <a:prstClr val="black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H.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953247" y="630449"/>
            <a:ext cx="4791077" cy="2201947"/>
            <a:chOff x="4815087" y="1045439"/>
            <a:chExt cx="2551234" cy="1932176"/>
          </a:xfrm>
        </p:grpSpPr>
        <p:sp>
          <p:nvSpPr>
            <p:cNvPr id="32" name="TextBox 31"/>
            <p:cNvSpPr txBox="1"/>
            <p:nvPr/>
          </p:nvSpPr>
          <p:spPr>
            <a:xfrm>
              <a:off x="4815087" y="2379179"/>
              <a:ext cx="2551234" cy="5984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200" b="1" dirty="0">
                <a:effectLst/>
                <a:ea typeface="Times New Roman" panose="02020603050405020304" pitchFamily="18" charset="0"/>
              </a:endParaRPr>
            </a:p>
          </p:txBody>
        </p:sp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85" b="89831" l="7260" r="96721">
                          <a14:foregroundMark x1="46136" y1="31356" x2="73770" y2="27119"/>
                          <a14:foregroundMark x1="61124" y1="23517" x2="39813" y2="27542"/>
                          <a14:foregroundMark x1="39813" y1="27542" x2="51522" y2="37924"/>
                          <a14:foregroundMark x1="51522" y1="37924" x2="66511" y2="29873"/>
                          <a14:foregroundMark x1="66511" y1="29873" x2="62763" y2="24788"/>
                          <a14:foregroundMark x1="44965" y1="22458" x2="69087" y2="21822"/>
                          <a14:foregroundMark x1="69087" y1="21822" x2="47073" y2="28178"/>
                          <a14:foregroundMark x1="47073" y1="28178" x2="44965" y2="23517"/>
                          <a14:foregroundMark x1="33489" y1="5085" x2="33724" y2="11653"/>
                          <a14:foregroundMark x1="88759" y1="30085" x2="89930" y2="27754"/>
                          <a14:foregroundMark x1="88759" y1="43644" x2="93443" y2="39831"/>
                          <a14:foregroundMark x1="32553" y1="87924" x2="30913" y2="90254"/>
                          <a14:foregroundMark x1="69555" y1="86864" x2="72131" y2="88771"/>
                          <a14:foregroundMark x1="9602" y1="32415" x2="9133" y2="30932"/>
                          <a14:foregroundMark x1="9602" y1="42161" x2="7494" y2="39407"/>
                          <a14:foregroundMark x1="93911" y1="46398" x2="94614" y2="45975"/>
                          <a14:foregroundMark x1="93911" y1="38559" x2="96721" y2="34746"/>
                          <a14:backgroundMark x1="37939" y1="69068" x2="40047" y2="70127"/>
                          <a14:backgroundMark x1="65105" y1="66102" x2="59719" y2="69068"/>
                        </a14:backgroundRemoval>
                      </a14:imgEffect>
                    </a14:imgLayer>
                  </a14:imgProps>
                </a:ext>
              </a:extLst>
            </a:blip>
            <a:srcRect b="30709"/>
            <a:stretch>
              <a:fillRect/>
            </a:stretch>
          </p:blipFill>
          <p:spPr>
            <a:xfrm flipH="1">
              <a:off x="5868657" y="1045439"/>
              <a:ext cx="875286" cy="1342098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3" b="98595" l="9968" r="91640">
                        <a14:foregroundMark x1="11736" y1="88290" x2="38585" y2="90164"/>
                        <a14:foregroundMark x1="38585" y1="90164" x2="42444" y2="88993"/>
                        <a14:foregroundMark x1="29260" y1="85948" x2="13666" y2="97424"/>
                        <a14:foregroundMark x1="13666" y1="97424" x2="12701" y2="99063"/>
                        <a14:foregroundMark x1="23794" y1="12178" x2="37621" y2="8431"/>
                        <a14:foregroundMark x1="37621" y1="8431" x2="39871" y2="8431"/>
                        <a14:foregroundMark x1="36334" y1="7494" x2="27974" y2="10070"/>
                        <a14:foregroundMark x1="70579" y1="7026" x2="85209" y2="7026"/>
                        <a14:foregroundMark x1="89871" y1="11007" x2="91640" y2="14286"/>
                        <a14:foregroundMark x1="80225" y1="7026" x2="80386" y2="5386"/>
                        <a14:foregroundMark x1="73955" y1="5621" x2="76527" y2="9836"/>
                        <a14:foregroundMark x1="76688" y1="4918" x2="77974" y2="3513"/>
                        <a14:foregroundMark x1="30868" y1="6792" x2="27814" y2="8665"/>
                        <a14:backgroundMark x1="9807" y1="60187" x2="20900" y2="59485"/>
                        <a14:backgroundMark x1="20900" y1="59485" x2="21383" y2="59719"/>
                        <a14:backgroundMark x1="21543" y1="60422" x2="10129" y2="60422"/>
                        <a14:backgroundMark x1="10129" y1="60422" x2="9968" y2="60656"/>
                        <a14:backgroundMark x1="45498" y1="61593" x2="51929" y2="60890"/>
                        <a14:backgroundMark x1="53698" y1="60422" x2="45016" y2="59719"/>
                        <a14:backgroundMark x1="43730" y1="60187" x2="48714" y2="60890"/>
                        <a14:backgroundMark x1="88746" y1="59016" x2="88907" y2="62763"/>
                        <a14:backgroundMark x1="85370" y1="54333" x2="87942" y2="629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405" y="4169410"/>
            <a:ext cx="4051935" cy="2781300"/>
          </a:xfrm>
          <a:prstGeom prst="rect">
            <a:avLst/>
          </a:prstGeom>
        </p:spPr>
      </p:pic>
      <p:sp>
        <p:nvSpPr>
          <p:cNvPr id="15" name="TextBox 10"/>
          <p:cNvSpPr txBox="1"/>
          <p:nvPr/>
        </p:nvSpPr>
        <p:spPr>
          <a:xfrm>
            <a:off x="72390" y="69215"/>
            <a:ext cx="1462024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nấm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lửa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đỏ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8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899" t="2607" b="4502"/>
          <a:stretch>
            <a:fillRect/>
          </a:stretch>
        </p:blipFill>
        <p:spPr>
          <a:xfrm>
            <a:off x="192405" y="979805"/>
            <a:ext cx="8604250" cy="3021965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>
            <a:fillRect/>
          </a:stretch>
        </p:blipFill>
        <p:spPr>
          <a:xfrm>
            <a:off x="0" y="-755780"/>
            <a:ext cx="12192000" cy="761378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42632" y="-755780"/>
            <a:ext cx="4915168" cy="3042364"/>
            <a:chOff x="755713" y="-630826"/>
            <a:chExt cx="3965642" cy="3143896"/>
          </a:xfrm>
        </p:grpSpPr>
        <p:grpSp>
          <p:nvGrpSpPr>
            <p:cNvPr id="12" name="Group 11"/>
            <p:cNvGrpSpPr/>
            <p:nvPr/>
          </p:nvGrpSpPr>
          <p:grpSpPr>
            <a:xfrm>
              <a:off x="755713" y="-630826"/>
              <a:ext cx="3840026" cy="3143896"/>
              <a:chOff x="2299109" y="-433058"/>
              <a:chExt cx="7613779" cy="3143896"/>
            </a:xfrm>
          </p:grpSpPr>
          <p:sp>
            <p:nvSpPr>
              <p:cNvPr id="14" name="Rectangle: Rounded Corners 13"/>
              <p:cNvSpPr/>
              <p:nvPr/>
            </p:nvSpPr>
            <p:spPr>
              <a:xfrm>
                <a:off x="4055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: Rounded Corners 14"/>
              <p:cNvSpPr/>
              <p:nvPr/>
            </p:nvSpPr>
            <p:spPr>
              <a:xfrm>
                <a:off x="8627231" y="-433058"/>
                <a:ext cx="253762" cy="1783340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Rectangle: Rounded Corners 15"/>
              <p:cNvSpPr/>
              <p:nvPr/>
            </p:nvSpPr>
            <p:spPr>
              <a:xfrm>
                <a:off x="2299109" y="1236614"/>
                <a:ext cx="7613779" cy="1474224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881329" y="1038846"/>
              <a:ext cx="3840026" cy="7694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000" b="0" i="0" u="none" strike="noStrike" kern="1200" cap="none" spc="0" normalizeH="0" baseline="0" noProof="0" dirty="0">
                <a:ln w="25400">
                  <a:noFill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Cookies" panose="02040603050506020204" pitchFamily="18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19282" y="1174312"/>
            <a:ext cx="4509917" cy="64633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Chia sẻ trước lớp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460592" y="2139945"/>
            <a:ext cx="6388776" cy="2165018"/>
            <a:chOff x="7930237" y="869799"/>
            <a:chExt cx="5085471" cy="2412266"/>
          </a:xfrm>
        </p:grpSpPr>
        <p:pic>
          <p:nvPicPr>
            <p:cNvPr id="26" name="Graphic 25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930237" y="869799"/>
              <a:ext cx="5085471" cy="2412266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8052211" y="1390082"/>
              <a:ext cx="4656316" cy="15088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tổ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khác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nghe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xét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77399" y="2499423"/>
            <a:ext cx="5311303" cy="4247270"/>
            <a:chOff x="477399" y="2499423"/>
            <a:chExt cx="5311303" cy="4247270"/>
          </a:xfrm>
        </p:grpSpPr>
        <p:sp>
          <p:nvSpPr>
            <p:cNvPr id="6" name="Oval 5"/>
            <p:cNvSpPr/>
            <p:nvPr/>
          </p:nvSpPr>
          <p:spPr>
            <a:xfrm>
              <a:off x="2741164" y="539514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296955" y="4579058"/>
              <a:ext cx="783771" cy="49503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77399" y="2499423"/>
              <a:ext cx="5311303" cy="4247270"/>
              <a:chOff x="477399" y="2499423"/>
              <a:chExt cx="5311303" cy="4247270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688841" y="4579058"/>
                <a:ext cx="419877" cy="282191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729" b="98246" l="9816" r="89724">
                            <a14:foregroundMark x1="33589" y1="36452" x2="42331" y2="46004"/>
                            <a14:foregroundMark x1="42331" y1="46004" x2="43558" y2="42300"/>
                            <a14:foregroundMark x1="36656" y1="32554" x2="43712" y2="42495"/>
                            <a14:foregroundMark x1="43712" y1="42495" x2="44172" y2="38012"/>
                            <a14:foregroundMark x1="43405" y1="36842" x2="41104" y2="44444"/>
                            <a14:foregroundMark x1="36810" y1="40156" x2="33129" y2="48343"/>
                            <a14:foregroundMark x1="66258" y1="16569" x2="72853" y2="30409"/>
                            <a14:foregroundMark x1="63804" y1="6433" x2="73620" y2="10331"/>
                            <a14:foregroundMark x1="73620" y1="10331" x2="67178" y2="7602"/>
                            <a14:foregroundMark x1="66411" y1="16179" x2="72699" y2="25731"/>
                            <a14:foregroundMark x1="72699" y1="25731" x2="67178" y2="15984"/>
                            <a14:foregroundMark x1="66871" y1="16764" x2="77301" y2="21248"/>
                            <a14:foregroundMark x1="77301" y1="21248" x2="76227" y2="20273"/>
                            <a14:foregroundMark x1="71166" y1="19883" x2="67791" y2="18519"/>
                            <a14:foregroundMark x1="63650" y1="18519" x2="64571" y2="31189"/>
                            <a14:foregroundMark x1="64571" y1="31189" x2="67178" y2="36647"/>
                            <a14:foregroundMark x1="67178" y1="21832" x2="73313" y2="51462"/>
                            <a14:foregroundMark x1="51687" y1="68226" x2="51227" y2="70760"/>
                            <a14:foregroundMark x1="49387" y1="69591" x2="54448" y2="83821"/>
                            <a14:foregroundMark x1="54448" y1="83821" x2="51687" y2="73684"/>
                            <a14:foregroundMark x1="40031" y1="73099" x2="40798" y2="87329"/>
                            <a14:foregroundMark x1="51994" y1="70370" x2="60276" y2="83431"/>
                            <a14:foregroundMark x1="60276" y1="83431" x2="59969" y2="85185"/>
                            <a14:foregroundMark x1="54601" y1="71735" x2="54601" y2="73099"/>
                            <a14:foregroundMark x1="38804" y1="87719" x2="40798" y2="94932"/>
                            <a14:foregroundMark x1="59509" y1="93762" x2="56902" y2="98246"/>
                            <a14:foregroundMark x1="38497" y1="76608" x2="38497" y2="79922"/>
                            <a14:foregroundMark x1="38650" y1="77388" x2="40184" y2="78752"/>
                            <a14:foregroundMark x1="40031" y1="76803" x2="37117" y2="78168"/>
                            <a14:foregroundMark x1="38344" y1="48343" x2="42485" y2="69786"/>
                            <a14:foregroundMark x1="42485" y1="69786" x2="44325" y2="60234"/>
                            <a14:foregroundMark x1="40184" y1="47953" x2="32209" y2="64717"/>
                            <a14:foregroundMark x1="32209" y1="64717" x2="36656" y2="67446"/>
                            <a14:foregroundMark x1="35736" y1="32359" x2="42638" y2="51267"/>
                            <a14:foregroundMark x1="42638" y1="51267" x2="38804" y2="35478"/>
                            <a14:foregroundMark x1="38804" y1="35478" x2="33436" y2="36257"/>
                            <a14:foregroundMark x1="13037" y1="73684" x2="9816" y2="81287"/>
                            <a14:foregroundMark x1="67178" y1="5068" x2="68712" y2="13060"/>
                            <a14:foregroundMark x1="63804" y1="3509" x2="63804" y2="7212"/>
                            <a14:foregroundMark x1="50153" y1="68616" x2="43712" y2="77583"/>
                            <a14:foregroundMark x1="43712" y1="77583" x2="51380" y2="76023"/>
                            <a14:foregroundMark x1="38344" y1="35478" x2="40491" y2="35867"/>
                            <a14:foregroundMark x1="36196" y1="35867" x2="38497" y2="52242"/>
                            <a14:foregroundMark x1="38804" y1="39766" x2="37423" y2="47173"/>
                            <a14:foregroundMark x1="27761" y1="51462" x2="28221" y2="61793"/>
                            <a14:foregroundMark x1="27761" y1="52047" x2="27607" y2="60819"/>
                            <a14:foregroundMark x1="79448" y1="13840" x2="81135" y2="12281"/>
                            <a14:foregroundMark x1="79908" y1="11306" x2="80215" y2="13450"/>
                            <a14:foregroundMark x1="64110" y1="3899" x2="64110" y2="2729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477399" y="2499423"/>
                <a:ext cx="5311303" cy="424727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mb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7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19" name="Picture 18" descr="Background pattern&#10;&#10;Description automatically generated with low confidence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07"/>
          <a:stretch>
            <a:fillRect/>
          </a:stretch>
        </p:blipFill>
        <p:spPr>
          <a:xfrm>
            <a:off x="0" y="-755780"/>
            <a:ext cx="12192000" cy="76137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3277" y="2803617"/>
            <a:ext cx="2635271" cy="3895801"/>
          </a:xfrm>
          <a:prstGeom prst="rect">
            <a:avLst/>
          </a:prstGeom>
        </p:spPr>
      </p:pic>
      <p:sp>
        <p:nvSpPr>
          <p:cNvPr id="2" name="Text Box 14"/>
          <p:cNvSpPr txBox="1">
            <a:spLocks noChangeArrowheads="1"/>
          </p:cNvSpPr>
          <p:nvPr/>
        </p:nvSpPr>
        <p:spPr bwMode="auto">
          <a:xfrm>
            <a:off x="1104706" y="-179"/>
            <a:ext cx="1526979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a) Số?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3" name="Text Box 14"/>
          <p:cNvSpPr txBox="1">
            <a:spLocks noChangeArrowheads="1"/>
          </p:cNvSpPr>
          <p:nvPr/>
        </p:nvSpPr>
        <p:spPr bwMode="auto">
          <a:xfrm>
            <a:off x="1222182" y="4784090"/>
            <a:ext cx="7902292" cy="699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tích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</a:endParaRPr>
          </a:p>
        </p:txBody>
      </p:sp>
      <p:sp>
        <p:nvSpPr>
          <p:cNvPr id="4" name="Rectangle 13"/>
          <p:cNvSpPr/>
          <p:nvPr/>
        </p:nvSpPr>
        <p:spPr>
          <a:xfrm>
            <a:off x="1351641" y="5630929"/>
            <a:ext cx="7952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tích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" name="Content Placeholder 21"/>
          <p:cNvGraphicFramePr>
            <a:graphicFrameLocks noGrp="1"/>
          </p:cNvGraphicFramePr>
          <p:nvPr>
            <p:ph idx="1"/>
          </p:nvPr>
        </p:nvGraphicFramePr>
        <p:xfrm>
          <a:off x="255270" y="1297940"/>
          <a:ext cx="10515600" cy="26904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65525"/>
                <a:gridCol w="2576830"/>
                <a:gridCol w="2269490"/>
                <a:gridCol w="2103755"/>
              </a:tblGrid>
              <a:tr h="896620">
                <a:tc>
                  <a:txBody>
                    <a:bodyPr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Mảnh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400" b="1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Đỏ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Nâu</a:t>
                      </a: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6810">
                <a:tc>
                  <a:txBody>
                    <a:bodyPr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 vi (cm)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896810"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 tích (</a:t>
                      </a:r>
                      <a:r>
                        <a:rPr kumimoji="0" lang="en-US" altLang="en-US" sz="3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kumimoji="0" lang="en-US" altLang="en-US" sz="36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3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p>
                      <a:pPr algn="ctr"/>
                      <a:r>
                        <a:rPr lang="en-US" sz="3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  <a:endParaRPr lang="en-US" sz="3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marL="0" marR="0" lvl="0" indent="0" algn="ctr" defTabSz="145224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3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?</a:t>
                      </a:r>
                      <a:endParaRPr kumimoji="0" lang="en-US" sz="3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4183136" y="3276534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83136" y="2352307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864902" y="2353062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24755" y="2352307"/>
            <a:ext cx="1443203" cy="582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marL="0" marR="0" lvl="0" indent="0" algn="ctr" defTabSz="14522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 cm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64902" y="3276534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9124755" y="3276534"/>
            <a:ext cx="1443203" cy="45719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lvl="0"/>
            <a:r>
              <a:rPr lang="en-US" altLang="en-US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cm</a:t>
            </a:r>
            <a:r>
              <a:rPr lang="en-US" altLang="en-US" sz="3400" b="1" baseline="30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3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8" dur="1" fill="hold"/>
                                        <p:tgtEl>
                                          <p:spTgt spid="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23" grpId="0" bldLvl="0" animBg="1"/>
      <p:bldP spid="30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" grpId="0"/>
      <p:bldP spid="4" grpId="1"/>
    </p:bld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1973</Words>
  <Application>WPS Presentation</Application>
  <PresentationFormat>Widescreen</PresentationFormat>
  <Paragraphs>144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31" baseType="lpstr">
      <vt:lpstr>Arial</vt:lpstr>
      <vt:lpstr>SimSun</vt:lpstr>
      <vt:lpstr>Wingdings</vt:lpstr>
      <vt:lpstr>Calibri</vt:lpstr>
      <vt:lpstr>LNTH-LuoLuoNotangYuanTi 1</vt:lpstr>
      <vt:lpstr>Segoe Print</vt:lpstr>
      <vt:lpstr>LNTH-LuoLuoNotangYuanTi 1</vt:lpstr>
      <vt:lpstr>Times New Roman</vt:lpstr>
      <vt:lpstr>Calibri</vt:lpstr>
      <vt:lpstr>Tahoma</vt:lpstr>
      <vt:lpstr>Microsoft YaHei</vt:lpstr>
      <vt:lpstr>UTM Cookies</vt:lpstr>
      <vt:lpstr>Arial Unicode MS</vt:lpstr>
      <vt:lpstr>Calibri Light</vt:lpstr>
      <vt:lpstr>Kozuka Mincho Pr6N R</vt:lpstr>
      <vt:lpstr>.VnAristoteH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2022-11-12T23:52:00Z</dcterms:created>
  <dcterms:modified xsi:type="dcterms:W3CDTF">2023-02-15T15:35:06Z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0D9FF1E7354F4CBEB48C2C0E83F7B9A5</vt:lpwstr>
  </property>
  <property fmtid="{D5CDD505-2E9C-101B-9397-08002B2CF9AE}" pid="3" name="KSOProductBuildVer">
    <vt:lpwstr>1033-11.2.0.11440</vt:lpwstr>
  </property>
</Properties>
</file>