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19" r:id="rId3"/>
    <p:sldId id="333" r:id="rId4"/>
    <p:sldId id="335" r:id="rId5"/>
    <p:sldId id="339" r:id="rId6"/>
    <p:sldId id="340" r:id="rId7"/>
    <p:sldId id="342" r:id="rId8"/>
    <p:sldId id="345" r:id="rId9"/>
    <p:sldId id="347" r:id="rId10"/>
    <p:sldId id="349" r:id="rId11"/>
    <p:sldId id="351" r:id="rId12"/>
    <p:sldId id="353" r:id="rId13"/>
    <p:sldId id="286" r:id="rId14"/>
    <p:sldId id="321" r:id="rId15"/>
    <p:sldId id="323" r:id="rId16"/>
    <p:sldId id="287" r:id="rId17"/>
    <p:sldId id="302" r:id="rId18"/>
    <p:sldId id="313" r:id="rId19"/>
    <p:sldId id="315" r:id="rId20"/>
    <p:sldId id="318" r:id="rId21"/>
    <p:sldId id="328" r:id="rId22"/>
    <p:sldId id="324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FF33"/>
    <a:srgbClr val="66FF33"/>
    <a:srgbClr val="FFFF99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692" y="7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/D:/Gi&#225;o%20&#225;n%20&#273;i&#7879;n%20t&#7917;%204/Hat%20-%20dem%204/Hat%20-%20dem%204/14%20Track%2014.wma" TargetMode="External"/><Relationship Id="rId1" Type="http://schemas.microsoft.com/office/2007/relationships/media" Target="/D:/Gi&#225;o%20&#225;n%20&#273;i&#7879;n%20t&#7917;%204/Hat%20-%20dem%204/Hat%20-%20dem%204/14%20Track%2014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/D:/Gi&#225;o%20&#225;n%20&#273;i&#7879;n%20t&#7917;%204/Hat%20-%20dem%204/Hat%20-%20dem%204/13%20Track%2013.wma" TargetMode="External"/><Relationship Id="rId1" Type="http://schemas.microsoft.com/office/2007/relationships/media" Target="/D:/Gi&#225;o%20&#225;n%20&#273;i&#7879;n%20t&#7917;%204/Hat%20-%20dem%204/Hat%20-%20dem%204/13%20Track%2013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/index.php?title=Ca_ng%E1%BB%A3i_H%E1%BB%93_Ch%E1%BB%A7_T%E1%BB%8Bch&amp;action=edit&amp;redlink=1" TargetMode="External"/><Relationship Id="rId13" Type="http://schemas.openxmlformats.org/officeDocument/2006/relationships/hyperlink" Target="http://vi.wikipedia.org/w/index.php?title=H%C4%83ngri_M%C3%A1ctanh&amp;action=edit&amp;redlink=1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://vi.wikipedia.org/wiki/Kh%C3%A1ng_chi%E1%BA%BFn_ch%E1%BB%91ng_Ph%C3%A1p" TargetMode="External"/><Relationship Id="rId12" Type="http://schemas.openxmlformats.org/officeDocument/2006/relationships/hyperlink" Target="http://vi.wikipedia.org/w/index.php?title=N%C3%B4ng_d%C3%A2n_v%C6%B0%C6%A1n_m%C3%ACnh&amp;action=edit&amp;redlink=1" TargetMode="External"/><Relationship Id="rId2" Type="http://schemas.openxmlformats.org/officeDocument/2006/relationships/hyperlink" Target="http://vi.wikipedia.org/wiki/T%E1%BA%ADp_tin:Luu_Huu_Phuoc.jpg" TargetMode="External"/><Relationship Id="rId16" Type="http://schemas.openxmlformats.org/officeDocument/2006/relationships/hyperlink" Target="http://vi.wikipedia.org/wiki/Th%C3%A0nh_ph%E1%BB%91_H%E1%BB%93_Ch%C3%AD_M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C%E1%BA%A7n_Th%C6%A1" TargetMode="External"/><Relationship Id="rId11" Type="http://schemas.openxmlformats.org/officeDocument/2006/relationships/hyperlink" Target="http://vi.wikipedia.org/w/index.php?title=Thi%E1%BA%BFu_nhi_th%E1%BA%BF_gi%E1%BB%9Bi_li%C3%AAn_hoan&amp;action=edit&amp;redlink=1" TargetMode="External"/><Relationship Id="rId5" Type="http://schemas.openxmlformats.org/officeDocument/2006/relationships/hyperlink" Target="http://vi.wikipedia.org/wiki/%C3%94_M%C3%B4n" TargetMode="External"/><Relationship Id="rId15" Type="http://schemas.openxmlformats.org/officeDocument/2006/relationships/hyperlink" Target="http://vi.wikipedia.org/w/index.php?title=C%E1%BA%A3_cu%E1%BB%99c_%C4%91%E1%BB%9Di_v%E1%BB%81_ta&amp;action=edit&amp;redlink=1" TargetMode="External"/><Relationship Id="rId10" Type="http://schemas.openxmlformats.org/officeDocument/2006/relationships/hyperlink" Target="http://vi.wikipedia.org/w/index.php?title=Tu%E1%BB%95i_hai_m%C6%B0%C6%A1i&amp;action=edit&amp;redlink=1" TargetMode="External"/><Relationship Id="rId4" Type="http://schemas.openxmlformats.org/officeDocument/2006/relationships/hyperlink" Target="http://vi.wikipedia.org/wiki/12_th%C3%A1ng_9" TargetMode="External"/><Relationship Id="rId9" Type="http://schemas.openxmlformats.org/officeDocument/2006/relationships/hyperlink" Target="http://vi.wikipedia.org/w/index.php?title=%C4%90%C3%B4ng_Nam_%C3%81_ch%C3%A2u_%C4%91%E1%BA%A1i_h%E1%BB%A3p_x%C6%B0%E1%BB%9Bng&amp;action=edit&amp;redlink=1" TargetMode="External"/><Relationship Id="rId14" Type="http://schemas.openxmlformats.org/officeDocument/2006/relationships/hyperlink" Target="http://vi.wikipedia.org/w/index.php?title=Em_y%C3%AAu_ch%E1%BB%8B_R%C3%A2y-m%C3%B4ng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/D:/Gi&#225;o%20&#225;n%20&#273;i&#7879;n%20t&#7917;%204/Hat%20-%20dem%204/Hat%20-%20dem%204/13%20Track%2013.wma" TargetMode="External"/><Relationship Id="rId1" Type="http://schemas.microsoft.com/office/2007/relationships/media" Target="/D:/Gi&#225;o%20&#225;n%20&#273;i&#7879;n%20t&#7917;%204/Hat%20-%20dem%204/Hat%20-%20dem%204/13%20Track%2013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/D:/Gi&#225;o%20&#225;n%20&#273;i&#7879;n%20t&#7917;%204/Hat%20-%20dem%204/Hat%20-%20dem%204/14%20Track%2014.wma" TargetMode="External"/><Relationship Id="rId1" Type="http://schemas.microsoft.com/office/2007/relationships/media" Target="/D:/Gi&#225;o%20&#225;n%20&#273;i&#7879;n%20t&#7917;%204/Hat%20-%20dem%204/Hat%20-%20dem%204/14%20Track%2014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755"/>
            <a:ext cx="8229600" cy="1200150"/>
          </a:xfrm>
        </p:spPr>
        <p:txBody>
          <a:bodyPr/>
          <a:lstStyle/>
          <a:p>
            <a:r>
              <a:rPr lang="en-US" i="1">
                <a:solidFill>
                  <a:srgbClr val="FF0000"/>
                </a:solidFill>
              </a:rPr>
              <a:t>CHÀO MỪNG QUÝ THẦY CÔ ĐẾN DỰ GIỜ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1280"/>
            <a:ext cx="82296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0070C0"/>
                </a:solidFill>
              </a:rPr>
              <a:t>MÔN: ÂM NHẠC - LỚP 4</a:t>
            </a:r>
          </a:p>
          <a:p>
            <a:pPr marL="0" indent="0" algn="ctr">
              <a:buNone/>
            </a:pPr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0" name="Rectangle 53"/>
          <p:cNvSpPr/>
          <p:nvPr/>
        </p:nvSpPr>
        <p:spPr>
          <a:xfrm>
            <a:off x="0" y="44450"/>
            <a:ext cx="91440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41" name="WordArt 4" descr="White marble"/>
          <p:cNvSpPr>
            <a:spLocks noTextEdit="1"/>
          </p:cNvSpPr>
          <p:nvPr/>
        </p:nvSpPr>
        <p:spPr>
          <a:xfrm>
            <a:off x="1295400" y="9144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1800" b="1" i="1">
                <a:blipFill rotWithShape="0">
                  <a:blip r:embed="rId4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mẹ </a:t>
            </a:r>
          </a:p>
        </p:txBody>
      </p:sp>
      <p:sp>
        <p:nvSpPr>
          <p:cNvPr id="39942" name="Rectangle 11"/>
          <p:cNvSpPr/>
          <p:nvPr/>
        </p:nvSpPr>
        <p:spPr>
          <a:xfrm>
            <a:off x="685800" y="152400"/>
            <a:ext cx="67929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Hát kết hợp vỗ tay theo nhịp</a:t>
            </a:r>
            <a:endParaRPr lang="en-US" altLang="en-US" sz="32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14 Track 14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4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2057400"/>
            <a:ext cx="90678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bế chúng con 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chăm chúng con.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   x      x            x       x            x x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con ăn tay mẹ nấu, nước con uống tay mẹ đun.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x       x               x      x           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 bức gió từ tay mẹ con ngủ ngon.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              x           x          x     x              x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giá rét cũng vòng tay mẹ ủ ấm con.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   x            x               x             x x          x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vì chúng con. Từ tay mẹ con lớn khôn.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     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   x               x     x          x     x             x</a:t>
            </a:r>
            <a:endParaRPr lang="en-US" altLang="en-US" sz="2800" b="1" dirty="0">
              <a:solidFill>
                <a:srgbClr val="00206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 descr="White marble"/>
          <p:cNvSpPr>
            <a:spLocks noTextEdit="1"/>
          </p:cNvSpPr>
          <p:nvPr/>
        </p:nvSpPr>
        <p:spPr>
          <a:xfrm>
            <a:off x="2571750" y="855663"/>
            <a:ext cx="3886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1800" i="1">
                <a:blipFill rotWithShape="0">
                  <a:blip r:embed="rId5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mẹ</a:t>
            </a:r>
          </a:p>
        </p:txBody>
      </p:sp>
      <p:sp>
        <p:nvSpPr>
          <p:cNvPr id="40963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5" name="Rectangle 53"/>
          <p:cNvSpPr/>
          <p:nvPr/>
        </p:nvSpPr>
        <p:spPr>
          <a:xfrm>
            <a:off x="76200" y="44450"/>
            <a:ext cx="86868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966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</a:p>
        </p:txBody>
      </p:sp>
      <p:pic>
        <p:nvPicPr>
          <p:cNvPr id="40967" name="Picture 10" descr="C:\Users\Administrator\Pictures\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979613"/>
            <a:ext cx="7810500" cy="483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13 Track 13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06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9" name="TextBox 9"/>
          <p:cNvSpPr txBox="1"/>
          <p:nvPr/>
        </p:nvSpPr>
        <p:spPr>
          <a:xfrm>
            <a:off x="1812925" y="152400"/>
            <a:ext cx="5153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7030A0"/>
                </a:solidFill>
                <a:latin typeface="Times" pitchFamily="2" charset="0"/>
              </a:rPr>
              <a:t>4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Hát kết hợp múa phụ hoạ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9" descr="BALERIN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50" y="609600"/>
            <a:ext cx="838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0" descr="BALERIN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09650" y="685800"/>
            <a:ext cx="8382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"/>
            <a:ext cx="9144635" cy="489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5"/>
          <p:cNvSpPr txBox="1"/>
          <p:nvPr/>
        </p:nvSpPr>
        <p:spPr>
          <a:xfrm>
            <a:off x="685800" y="304800"/>
            <a:ext cx="7086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   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Tập đọc nhạc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45720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80px-Luu_Huu_Phuoc">
            <a:hlinkClick r:id="rId2" tooltip="&quot;Luu Huu Phuoc.jp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2171700" cy="308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95600" y="1600200"/>
            <a:ext cx="5334000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Lưu Hữu Phước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còn có những bút danh khác: Huỳnh Minh Siêng, Long Hưng, Anh Lưu, Hồng Chí. Ông sinh ngày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4" tooltip="12 tháng 9"/>
              </a:rPr>
              <a:t>12 tháng 9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 năm 1921 tại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5" tooltip="Ô Môn"/>
              </a:rPr>
              <a:t>Ô Môn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6" tooltip="Cần Thơ"/>
              </a:rPr>
              <a:t>Cần Thơ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 (nay thuộc thành phố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6" tooltip="Cần Thơ"/>
              </a:rPr>
              <a:t>Cần Thơ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. Thuở nhỏ được cha cho học đàn kìm, về sau có chơi cả mandoline, guitare và tự học lý thuyết âm nhạc.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Trong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7" tooltip="Kháng chiến chống Pháp"/>
              </a:rPr>
              <a:t>kháng chiến chống Pháp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, ông là tác giả của nhiều tác phẩm âm nhạc như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8" tooltip="Ca ngợi Hồ Chủ Tịch (chưa được viết)"/>
              </a:rPr>
              <a:t>Ca ngợi Hồ Chủ Tịch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9" tooltip="Đông Nam Á châu đại hợp xướng (chưa được viết)"/>
              </a:rPr>
              <a:t>Đông Nam Á châu đại hợp xướng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0" tooltip="Tuổi hai mươi (chưa được viết)"/>
              </a:rPr>
              <a:t>Tuổi hai mươi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1" tooltip="Thiếu nhi thế giới liên hoan (chưa được viết)"/>
              </a:rPr>
              <a:t>Thiếu nhi thế giới liên hoan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2" tooltip="Nông dân vươn mình (chưa được viết)"/>
              </a:rPr>
              <a:t>Nông dân vươn mình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3" tooltip="Hăngri Máctanh (chưa được viết)"/>
              </a:rPr>
              <a:t>Hăngri Máctanh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4" tooltip="Em yêu chị Rây-mông (chưa được viết)"/>
              </a:rPr>
              <a:t>Em yêu chị Rây-mông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5" tooltip="Cả cuộc đời về ta (chưa được viết)"/>
              </a:rPr>
              <a:t>Cả cuộc đời về ta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...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Ông mất năm 1989 tại </a:t>
            </a:r>
            <a:r>
              <a:rPr lang="vi-VN" altLang="x-none" b="1" u="sng" dirty="0">
                <a:latin typeface="Times New Roman" panose="02020603050405020304" pitchFamily="18" charset="0"/>
                <a:ea typeface="Arial" panose="020B0604020202020204" pitchFamily="34" charset="0"/>
                <a:hlinkClick r:id="rId16" tooltip="Thành phố Hồ Chí Minh"/>
              </a:rPr>
              <a:t>Thành phố Hồ Chí Minh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None/>
            </a:pP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6210" y="4648200"/>
            <a:ext cx="2317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Hữu Phước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94105" y="135890"/>
            <a:ext cx="7289800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81400"/>
            <a:ext cx="802830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Char char="-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11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endParaRPr sz="1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endParaRPr sz="11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sz="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8 </a:t>
            </a:r>
            <a:r>
              <a:rPr lang="en-US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 </a:t>
            </a:r>
            <a:r>
              <a:rPr lang="en-US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nhịp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Char char="-"/>
            </a:pPr>
            <a:endParaRPr b="1" dirty="0"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3581400"/>
            <a:ext cx="257175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4495800"/>
            <a:ext cx="898525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3886200"/>
            <a:ext cx="160972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2" name="Picture 10" descr="2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70" y="850265"/>
            <a:ext cx="8610600" cy="2580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71800"/>
            <a:ext cx="82296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" name="Text Box 6"/>
          <p:cNvSpPr txBox="1"/>
          <p:nvPr/>
        </p:nvSpPr>
        <p:spPr>
          <a:xfrm>
            <a:off x="837565" y="1218565"/>
            <a:ext cx="73266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</a:pPr>
            <a:r>
              <a:rPr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Luyện cao độ</a:t>
            </a:r>
          </a:p>
        </p:txBody>
      </p:sp>
      <p:sp>
        <p:nvSpPr>
          <p:cNvPr id="55305" name="Text Box 9"/>
          <p:cNvSpPr txBox="1"/>
          <p:nvPr/>
        </p:nvSpPr>
        <p:spPr>
          <a:xfrm>
            <a:off x="724535" y="4368165"/>
            <a:ext cx="8199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        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Đồ    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Rê                   Mi                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Text Box 10"/>
          <p:cNvSpPr txBox="1"/>
          <p:nvPr/>
        </p:nvSpPr>
        <p:spPr>
          <a:xfrm>
            <a:off x="844550" y="4041140"/>
            <a:ext cx="79946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Đơn đơn  đen         đơn đơn   đen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đơn đơn đơn đơn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</a:p>
        </p:txBody>
      </p:sp>
      <p:pic>
        <p:nvPicPr>
          <p:cNvPr id="79876" name="Picture 8" descr="tiet tau 6-4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8915" y="1219200"/>
            <a:ext cx="945832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8382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3200400" y="1447483"/>
            <a:ext cx="2743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Tập từng câu:</a:t>
            </a:r>
          </a:p>
        </p:txBody>
      </p:sp>
      <p:sp>
        <p:nvSpPr>
          <p:cNvPr id="56328" name="Text Box 8"/>
          <p:cNvSpPr txBox="1"/>
          <p:nvPr/>
        </p:nvSpPr>
        <p:spPr>
          <a:xfrm>
            <a:off x="533400" y="2057400"/>
            <a:ext cx="1285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 dirty="0">
                <a:latin typeface="Times New Roman" panose="02020603050405020304" pitchFamily="18" charset="0"/>
              </a:rPr>
              <a:t>Câu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84582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3419475" y="1381125"/>
            <a:ext cx="2752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Tập từng câu:</a:t>
            </a:r>
          </a:p>
        </p:txBody>
      </p:sp>
      <p:sp>
        <p:nvSpPr>
          <p:cNvPr id="56329" name="Text Box 9"/>
          <p:cNvSpPr txBox="1"/>
          <p:nvPr/>
        </p:nvSpPr>
        <p:spPr>
          <a:xfrm>
            <a:off x="532130" y="2239010"/>
            <a:ext cx="1298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 dirty="0">
                <a:latin typeface="Times New Roman" panose="02020603050405020304" pitchFamily="18" charset="0"/>
              </a:rPr>
              <a:t>Câu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382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3838575" y="781050"/>
            <a:ext cx="25342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Tập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cả bài</a:t>
            </a:r>
          </a:p>
        </p:txBody>
      </p:sp>
      <p:pic>
        <p:nvPicPr>
          <p:cNvPr id="5632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84582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en-US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" name="Text Box 4"/>
          <p:cNvSpPr txBox="1"/>
          <p:nvPr/>
        </p:nvSpPr>
        <p:spPr>
          <a:xfrm>
            <a:off x="3733800" y="609600"/>
            <a:ext cx="1930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1" u="sng" dirty="0">
                <a:latin typeface="Times New Roman" panose="02020603050405020304" pitchFamily="18" charset="0"/>
              </a:rPr>
              <a:t>ÂM NHẠC</a:t>
            </a:r>
          </a:p>
        </p:txBody>
      </p:sp>
      <p:pic>
        <p:nvPicPr>
          <p:cNvPr id="65541" name="Picture 5" descr="me quat"/>
          <p:cNvPicPr>
            <a:picLocks noChangeAspect="1"/>
          </p:cNvPicPr>
          <p:nvPr/>
        </p:nvPicPr>
        <p:blipFill>
          <a:blip r:embed="rId3"/>
          <a:srcRect l="6250" t="7777" r="5208" b="15556"/>
          <a:stretch>
            <a:fillRect/>
          </a:stretch>
        </p:blipFill>
        <p:spPr>
          <a:xfrm>
            <a:off x="2520950" y="1731963"/>
            <a:ext cx="4324350" cy="2401887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88925" y="1031875"/>
            <a:ext cx="36195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4000" b="1" u="sng" dirty="0">
                <a:solidFill>
                  <a:srgbClr val="17375E"/>
                </a:solidFill>
                <a:latin typeface="Times New Roman" panose="02020603050405020304" pitchFamily="18" charset="0"/>
              </a:rPr>
              <a:t>Kiểm tra bài cũ</a:t>
            </a:r>
          </a:p>
        </p:txBody>
      </p:sp>
      <p:sp>
        <p:nvSpPr>
          <p:cNvPr id="65544" name="Text Box 8"/>
          <p:cNvSpPr txBox="1"/>
          <p:nvPr/>
        </p:nvSpPr>
        <p:spPr>
          <a:xfrm>
            <a:off x="288925" y="4117975"/>
            <a:ext cx="8474075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b="1" i="1" dirty="0">
                <a:latin typeface="Times New Roman" panose="02020603050405020304" pitchFamily="18" charset="0"/>
              </a:rPr>
              <a:t>Câu 1: Em hãy quan sát tranh và cho biết bức tranh minh họa cho nội dung bài hát nào đã học?</a:t>
            </a:r>
          </a:p>
        </p:txBody>
      </p:sp>
      <p:sp>
        <p:nvSpPr>
          <p:cNvPr id="65545" name="Text Box 9"/>
          <p:cNvSpPr txBox="1"/>
          <p:nvPr/>
        </p:nvSpPr>
        <p:spPr>
          <a:xfrm>
            <a:off x="822325" y="4765675"/>
            <a:ext cx="3402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A. Chú voi con ở bản Đôn</a:t>
            </a:r>
          </a:p>
        </p:txBody>
      </p:sp>
      <p:sp>
        <p:nvSpPr>
          <p:cNvPr id="65547" name="Text Box 11"/>
          <p:cNvSpPr txBox="1"/>
          <p:nvPr/>
        </p:nvSpPr>
        <p:spPr>
          <a:xfrm>
            <a:off x="762000" y="6172200"/>
            <a:ext cx="3921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C. Thiếu nhi thế giới liên hoan</a:t>
            </a:r>
          </a:p>
        </p:txBody>
      </p:sp>
      <p:sp>
        <p:nvSpPr>
          <p:cNvPr id="65548" name="Text Box 12"/>
          <p:cNvSpPr txBox="1"/>
          <p:nvPr/>
        </p:nvSpPr>
        <p:spPr>
          <a:xfrm>
            <a:off x="838200" y="5486400"/>
            <a:ext cx="19256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B. Bàn tay mẹ</a:t>
            </a:r>
          </a:p>
        </p:txBody>
      </p:sp>
      <p:sp>
        <p:nvSpPr>
          <p:cNvPr id="30725" name="Oval 5"/>
          <p:cNvSpPr/>
          <p:nvPr/>
        </p:nvSpPr>
        <p:spPr>
          <a:xfrm>
            <a:off x="685800" y="5410200"/>
            <a:ext cx="60960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en-US" baseline="30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  <p:bldP spid="65545" grpId="0"/>
      <p:bldP spid="65547" grpId="0"/>
      <p:bldP spid="65548" grpId="0"/>
      <p:bldP spid="3072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6" name="Oval 46"/>
          <p:cNvSpPr/>
          <p:nvPr/>
        </p:nvSpPr>
        <p:spPr>
          <a:xfrm>
            <a:off x="4038600" y="55626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35880" name="Oval 40"/>
          <p:cNvSpPr/>
          <p:nvPr/>
        </p:nvSpPr>
        <p:spPr>
          <a:xfrm>
            <a:off x="4343400" y="3505200"/>
            <a:ext cx="481013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35870" name="Oval 30"/>
          <p:cNvSpPr/>
          <p:nvPr/>
        </p:nvSpPr>
        <p:spPr>
          <a:xfrm>
            <a:off x="1295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195588" name="Text Box 8"/>
          <p:cNvSpPr txBox="1"/>
          <p:nvPr/>
        </p:nvSpPr>
        <p:spPr>
          <a:xfrm>
            <a:off x="381000" y="914400"/>
            <a:ext cx="822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B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nhạc số 6 viết ở nhịp mấy?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1295400" y="1524000"/>
            <a:ext cx="1066800" cy="779463"/>
            <a:chOff x="1752600" y="3182937"/>
            <a:chExt cx="1066800" cy="779463"/>
          </a:xfrm>
        </p:grpSpPr>
        <p:sp>
          <p:nvSpPr>
            <p:cNvPr id="48159" name="Text Box 12"/>
            <p:cNvSpPr txBox="1"/>
            <p:nvPr/>
          </p:nvSpPr>
          <p:spPr>
            <a:xfrm>
              <a:off x="1752600" y="3182937"/>
              <a:ext cx="10668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a.   2 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60" name="Text Box 15"/>
            <p:cNvSpPr txBox="1"/>
            <p:nvPr/>
          </p:nvSpPr>
          <p:spPr>
            <a:xfrm>
              <a:off x="1981200" y="3505200"/>
              <a:ext cx="3810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 4</a:t>
              </a:r>
            </a:p>
          </p:txBody>
        </p:sp>
        <p:sp>
          <p:nvSpPr>
            <p:cNvPr id="48161" name="Line 18"/>
            <p:cNvSpPr/>
            <p:nvPr/>
          </p:nvSpPr>
          <p:spPr>
            <a:xfrm>
              <a:off x="2157413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31"/>
          <p:cNvGrpSpPr/>
          <p:nvPr/>
        </p:nvGrpSpPr>
        <p:grpSpPr>
          <a:xfrm>
            <a:off x="2362200" y="1506538"/>
            <a:ext cx="914400" cy="779462"/>
            <a:chOff x="2781300" y="3171825"/>
            <a:chExt cx="914400" cy="779463"/>
          </a:xfrm>
        </p:grpSpPr>
        <p:sp>
          <p:nvSpPr>
            <p:cNvPr id="48156" name="Text Box 21"/>
            <p:cNvSpPr txBox="1"/>
            <p:nvPr/>
          </p:nvSpPr>
          <p:spPr>
            <a:xfrm>
              <a:off x="2781300" y="3171825"/>
              <a:ext cx="9144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b. 4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7" name="Text Box 22"/>
            <p:cNvSpPr txBox="1"/>
            <p:nvPr/>
          </p:nvSpPr>
          <p:spPr>
            <a:xfrm>
              <a:off x="3048000" y="3505200"/>
              <a:ext cx="3810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4</a:t>
              </a:r>
            </a:p>
          </p:txBody>
        </p:sp>
        <p:sp>
          <p:nvSpPr>
            <p:cNvPr id="48158" name="Line 23"/>
            <p:cNvSpPr/>
            <p:nvPr/>
          </p:nvSpPr>
          <p:spPr>
            <a:xfrm>
              <a:off x="3076575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32"/>
          <p:cNvGrpSpPr/>
          <p:nvPr/>
        </p:nvGrpSpPr>
        <p:grpSpPr>
          <a:xfrm>
            <a:off x="3429000" y="1447800"/>
            <a:ext cx="762000" cy="779463"/>
            <a:chOff x="3643313" y="3171825"/>
            <a:chExt cx="762000" cy="779463"/>
          </a:xfrm>
        </p:grpSpPr>
        <p:sp>
          <p:nvSpPr>
            <p:cNvPr id="48153" name="Text Box 24"/>
            <p:cNvSpPr txBox="1"/>
            <p:nvPr/>
          </p:nvSpPr>
          <p:spPr>
            <a:xfrm>
              <a:off x="3643313" y="3171825"/>
              <a:ext cx="7620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c. 3 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4" name="Text Box 25"/>
            <p:cNvSpPr txBox="1"/>
            <p:nvPr/>
          </p:nvSpPr>
          <p:spPr>
            <a:xfrm>
              <a:off x="3890963" y="3457575"/>
              <a:ext cx="3810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8</a:t>
              </a:r>
            </a:p>
          </p:txBody>
        </p:sp>
        <p:sp>
          <p:nvSpPr>
            <p:cNvPr id="48155" name="Line 26"/>
            <p:cNvSpPr/>
            <p:nvPr/>
          </p:nvSpPr>
          <p:spPr>
            <a:xfrm>
              <a:off x="3990975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33"/>
          <p:cNvGrpSpPr/>
          <p:nvPr/>
        </p:nvGrpSpPr>
        <p:grpSpPr>
          <a:xfrm>
            <a:off x="4572000" y="1447800"/>
            <a:ext cx="838200" cy="779463"/>
            <a:chOff x="4572000" y="3200400"/>
            <a:chExt cx="838200" cy="779463"/>
          </a:xfrm>
        </p:grpSpPr>
        <p:sp>
          <p:nvSpPr>
            <p:cNvPr id="48150" name="Text Box 27"/>
            <p:cNvSpPr txBox="1"/>
            <p:nvPr/>
          </p:nvSpPr>
          <p:spPr>
            <a:xfrm>
              <a:off x="4572000" y="3200400"/>
              <a:ext cx="8382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d. 3 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1" name="Text Box 28"/>
            <p:cNvSpPr txBox="1"/>
            <p:nvPr/>
          </p:nvSpPr>
          <p:spPr>
            <a:xfrm>
              <a:off x="4810125" y="3452813"/>
              <a:ext cx="381000" cy="3667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4</a:t>
              </a:r>
            </a:p>
          </p:txBody>
        </p:sp>
        <p:sp>
          <p:nvSpPr>
            <p:cNvPr id="48152" name="Line 29"/>
            <p:cNvSpPr/>
            <p:nvPr/>
          </p:nvSpPr>
          <p:spPr>
            <a:xfrm>
              <a:off x="4929188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5875" name="Text Box 35"/>
          <p:cNvSpPr txBox="1"/>
          <p:nvPr/>
        </p:nvSpPr>
        <p:spPr>
          <a:xfrm>
            <a:off x="381000" y="2286000"/>
            <a:ext cx="7799388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Ô nhịp đầu tiên của b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nhạc số 6 </a:t>
            </a:r>
          </a:p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bằng 3 nốt n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6" name="Text Box 36"/>
          <p:cNvSpPr txBox="1"/>
          <p:nvPr/>
        </p:nvSpPr>
        <p:spPr>
          <a:xfrm>
            <a:off x="762000" y="3429000"/>
            <a:ext cx="23098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Son- Đồ- Mi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7" name="Text Box 37"/>
          <p:cNvSpPr txBox="1"/>
          <p:nvPr/>
        </p:nvSpPr>
        <p:spPr>
          <a:xfrm>
            <a:off x="4419600" y="3429000"/>
            <a:ext cx="22748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b.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Son- Mi- Mi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8" name="Text Box 38"/>
          <p:cNvSpPr txBox="1"/>
          <p:nvPr/>
        </p:nvSpPr>
        <p:spPr>
          <a:xfrm>
            <a:off x="762000" y="3962400"/>
            <a:ext cx="23177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Son- Rê- Mi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9" name="Text Box 39"/>
          <p:cNvSpPr txBox="1"/>
          <p:nvPr/>
        </p:nvSpPr>
        <p:spPr>
          <a:xfrm>
            <a:off x="4419600" y="3962400"/>
            <a:ext cx="22971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d.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Đồ- Mi- Son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1" name="Text Box 41"/>
          <p:cNvSpPr txBox="1"/>
          <p:nvPr/>
        </p:nvSpPr>
        <p:spPr>
          <a:xfrm>
            <a:off x="381000" y="4572000"/>
            <a:ext cx="8339138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B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Múa vui của nhạc sĩ Lưu Hữu Phước </a:t>
            </a:r>
          </a:p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đã học ở lớp mấy?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2" name="Text Box 42"/>
          <p:cNvSpPr txBox="1"/>
          <p:nvPr/>
        </p:nvSpPr>
        <p:spPr>
          <a:xfrm>
            <a:off x="766763" y="5486400"/>
            <a:ext cx="12985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a.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3" name="Text Box 43"/>
          <p:cNvSpPr txBox="1"/>
          <p:nvPr/>
        </p:nvSpPr>
        <p:spPr>
          <a:xfrm>
            <a:off x="4043363" y="5486400"/>
            <a:ext cx="13160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b.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4" name="Text Box 44"/>
          <p:cNvSpPr txBox="1"/>
          <p:nvPr/>
        </p:nvSpPr>
        <p:spPr>
          <a:xfrm>
            <a:off x="766763" y="6019800"/>
            <a:ext cx="12922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c.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5" name="Text Box 45"/>
          <p:cNvSpPr txBox="1"/>
          <p:nvPr/>
        </p:nvSpPr>
        <p:spPr>
          <a:xfrm>
            <a:off x="4043363" y="6019800"/>
            <a:ext cx="13176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d.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8" name="Rectangle 53"/>
          <p:cNvSpPr/>
          <p:nvPr/>
        </p:nvSpPr>
        <p:spPr>
          <a:xfrm>
            <a:off x="152400" y="44450"/>
            <a:ext cx="85344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48149" name="Rectangle 10"/>
          <p:cNvSpPr/>
          <p:nvPr/>
        </p:nvSpPr>
        <p:spPr>
          <a:xfrm>
            <a:off x="2235200" y="150813"/>
            <a:ext cx="43688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1F1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</a:t>
            </a:r>
            <a:endParaRPr lang="en-US" altLang="en-US" sz="3200" b="1" dirty="0">
              <a:solidFill>
                <a:srgbClr val="1F13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6" grpId="0" bldLvl="0" animBg="1"/>
      <p:bldP spid="35880" grpId="0" bldLvl="0" animBg="1"/>
      <p:bldP spid="35870" grpId="0" bldLvl="0" animBg="1"/>
      <p:bldP spid="195588" grpId="0"/>
      <p:bldP spid="35875" grpId="0"/>
      <p:bldP spid="35876" grpId="0"/>
      <p:bldP spid="35877" grpId="0"/>
      <p:bldP spid="35878" grpId="0"/>
      <p:bldP spid="35879" grpId="0"/>
      <p:bldP spid="35881" grpId="0"/>
      <p:bldP spid="35882" grpId="0"/>
      <p:bldP spid="35883" grpId="0"/>
      <p:bldP spid="35884" grpId="0"/>
      <p:bldP spid="358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095375" y="1484630"/>
            <a:ext cx="7210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VÀ CÁC BẠN ĐÃ LẮNG NGHE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en-US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3733800" y="609600"/>
            <a:ext cx="1930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1" u="sng" dirty="0">
                <a:latin typeface="Times New Roman" panose="02020603050405020304" pitchFamily="18" charset="0"/>
              </a:rPr>
              <a:t>ÂM NHẠC</a:t>
            </a:r>
          </a:p>
        </p:txBody>
      </p:sp>
      <p:pic>
        <p:nvPicPr>
          <p:cNvPr id="32772" name="Picture 4" descr="me quat"/>
          <p:cNvPicPr>
            <a:picLocks noChangeAspect="1"/>
          </p:cNvPicPr>
          <p:nvPr/>
        </p:nvPicPr>
        <p:blipFill>
          <a:blip r:embed="rId3"/>
          <a:srcRect l="6250" t="7777" r="5208" b="15556"/>
          <a:stretch>
            <a:fillRect/>
          </a:stretch>
        </p:blipFill>
        <p:spPr>
          <a:xfrm>
            <a:off x="2587625" y="1727200"/>
            <a:ext cx="4338638" cy="2409825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88925" y="1031875"/>
            <a:ext cx="36195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en-US" sz="4000" b="1" u="sng" kern="1200" cap="none" spc="0" normalizeH="0" baseline="0" noProof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Kiểm</a:t>
            </a:r>
            <a:r>
              <a:rPr kumimoji="0" lang="en-US" altLang="en-US" sz="40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u="sng" kern="1200" cap="none" spc="0" normalizeH="0" baseline="0" noProof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</a:t>
            </a:r>
            <a:r>
              <a:rPr kumimoji="0" lang="en-US" altLang="en-US" sz="40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u="sng" kern="1200" cap="none" spc="0" normalizeH="0" baseline="0" noProof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bài</a:t>
            </a:r>
            <a:r>
              <a:rPr kumimoji="0" lang="en-US" altLang="en-US" sz="40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cũ</a:t>
            </a:r>
          </a:p>
        </p:txBody>
      </p:sp>
      <p:sp>
        <p:nvSpPr>
          <p:cNvPr id="66566" name="Text Box 6"/>
          <p:cNvSpPr txBox="1"/>
          <p:nvPr/>
        </p:nvSpPr>
        <p:spPr>
          <a:xfrm>
            <a:off x="990600" y="4191000"/>
            <a:ext cx="5075238" cy="446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300" b="1" i="1" dirty="0">
                <a:latin typeface="Times New Roman" panose="02020603050405020304" pitchFamily="18" charset="0"/>
              </a:rPr>
              <a:t>Câu 2: Bài hát Bàn tay mẹ nhạc của ai?</a:t>
            </a:r>
          </a:p>
        </p:txBody>
      </p:sp>
      <p:sp>
        <p:nvSpPr>
          <p:cNvPr id="66571" name="Text Box 11"/>
          <p:cNvSpPr txBox="1"/>
          <p:nvPr/>
        </p:nvSpPr>
        <p:spPr>
          <a:xfrm>
            <a:off x="822325" y="4765675"/>
            <a:ext cx="17653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A.Trần Tiến </a:t>
            </a:r>
          </a:p>
        </p:txBody>
      </p:sp>
      <p:sp>
        <p:nvSpPr>
          <p:cNvPr id="66572" name="Text Box 12"/>
          <p:cNvSpPr txBox="1"/>
          <p:nvPr/>
        </p:nvSpPr>
        <p:spPr>
          <a:xfrm>
            <a:off x="838200" y="5410200"/>
            <a:ext cx="1801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B. Vân Dung</a:t>
            </a:r>
          </a:p>
        </p:txBody>
      </p:sp>
      <p:sp>
        <p:nvSpPr>
          <p:cNvPr id="66573" name="Text Box 13"/>
          <p:cNvSpPr txBox="1"/>
          <p:nvPr/>
        </p:nvSpPr>
        <p:spPr>
          <a:xfrm>
            <a:off x="762000" y="6096000"/>
            <a:ext cx="23669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C. Bùi Đình Thảo</a:t>
            </a:r>
          </a:p>
        </p:txBody>
      </p:sp>
      <p:sp>
        <p:nvSpPr>
          <p:cNvPr id="30725" name="Oval 5"/>
          <p:cNvSpPr/>
          <p:nvPr/>
        </p:nvSpPr>
        <p:spPr>
          <a:xfrm>
            <a:off x="609600" y="6019800"/>
            <a:ext cx="60960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en-US" baseline="30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71" grpId="0"/>
      <p:bldP spid="66572" grpId="0"/>
      <p:bldP spid="66573" grpId="0"/>
      <p:bldP spid="307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"/>
            <a:ext cx="9120505" cy="7126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ctangl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31900" y="2476500"/>
            <a:ext cx="6438900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Box 4"/>
          <p:cNvSpPr txBox="1"/>
          <p:nvPr/>
        </p:nvSpPr>
        <p:spPr>
          <a:xfrm>
            <a:off x="2922270" y="762000"/>
            <a:ext cx="33845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4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sz="quarter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52227" name="Picture 8" descr="me quat"/>
          <p:cNvPicPr>
            <a:picLocks noChangeAspect="1"/>
          </p:cNvPicPr>
          <p:nvPr/>
        </p:nvPicPr>
        <p:blipFill>
          <a:blip r:embed="rId2"/>
          <a:srcRect l="6250" t="7777" r="5208" b="1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pic>
        <p:nvPicPr>
          <p:cNvPr id="52228" name="Picture 4" descr="ap_201009130331537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5" descr="d409d4722_met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u-con-n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1" name="Picture 7" descr="m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-11112"/>
            <a:ext cx="6248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Picture 8" descr="nhung-hinh-anh-ve-me-lam-rung-dong-hang-van-trai-ti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63" y="422275"/>
            <a:ext cx="4059237" cy="595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Picture 9" descr="dh (6)_CJV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525" y="407988"/>
            <a:ext cx="4573588" cy="5986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4" name="Picture 10" descr="dh (8)_KOT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8" y="-285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1"/>
                            </p:stCondLst>
                            <p:childTnLst>
                              <p:par>
                                <p:cTn id="9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6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522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7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0"/>
                            </p:stCondLst>
                            <p:childTnLst>
                              <p:par>
                                <p:cTn id="8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500"/>
                            </p:stCondLst>
                            <p:childTnLst>
                              <p:par>
                                <p:cTn id="84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4" name="TextBox 9"/>
          <p:cNvSpPr txBox="1"/>
          <p:nvPr/>
        </p:nvSpPr>
        <p:spPr>
          <a:xfrm>
            <a:off x="2762885" y="152400"/>
            <a:ext cx="32505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5" name="TextBox 10"/>
          <p:cNvSpPr txBox="1"/>
          <p:nvPr/>
        </p:nvSpPr>
        <p:spPr>
          <a:xfrm>
            <a:off x="838200" y="1371600"/>
            <a:ext cx="7848600" cy="2183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Ôn tập b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hát: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Nhạc: Bùi Đình Thảo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Lời: Tạ Hữu Yên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Tập đọc nhạc: TĐN số 6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3"/>
          <p:cNvSpPr/>
          <p:nvPr/>
        </p:nvSpPr>
        <p:spPr>
          <a:xfrm>
            <a:off x="152400" y="44450"/>
            <a:ext cx="85344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6867" name="TextBox 7"/>
          <p:cNvSpPr txBox="1"/>
          <p:nvPr/>
        </p:nvSpPr>
        <p:spPr>
          <a:xfrm>
            <a:off x="3332322" y="152400"/>
            <a:ext cx="265239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 b="1" u="sng" dirty="0">
                <a:solidFill>
                  <a:srgbClr val="1F1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000" b="1" u="sng" dirty="0">
              <a:solidFill>
                <a:srgbClr val="1F13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58900"/>
            <a:ext cx="713740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8C0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Ôn b</a:t>
            </a:r>
            <a:r>
              <a:rPr sz="3200" b="1" dirty="0">
                <a:solidFill>
                  <a:srgbClr val="8C0E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8C0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BÀN TAY MẸ</a:t>
            </a:r>
            <a:endParaRPr sz="3200" b="1" dirty="0">
              <a:solidFill>
                <a:srgbClr val="8C0E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688" y="2286000"/>
            <a:ext cx="25130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Luyện thanh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87675"/>
            <a:ext cx="7315200" cy="125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7"/>
          <p:cNvSpPr txBox="1"/>
          <p:nvPr/>
        </p:nvSpPr>
        <p:spPr>
          <a:xfrm>
            <a:off x="762000" y="4191000"/>
            <a:ext cx="3962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Là     la      la      lá      </a:t>
            </a:r>
          </a:p>
        </p:txBody>
      </p:sp>
      <p:sp>
        <p:nvSpPr>
          <p:cNvPr id="13" name="Text Box 18"/>
          <p:cNvSpPr txBox="1"/>
          <p:nvPr/>
        </p:nvSpPr>
        <p:spPr>
          <a:xfrm>
            <a:off x="4648200" y="4156075"/>
            <a:ext cx="38227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lá     la      la        là</a:t>
            </a:r>
            <a:r>
              <a:rPr lang="en-US" altLang="en-US" dirty="0">
                <a:latin typeface="Arial" panose="020B0604020202020204" pitchFamily="34" charset="0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 descr="White marble"/>
          <p:cNvSpPr>
            <a:spLocks noTextEdit="1"/>
          </p:cNvSpPr>
          <p:nvPr/>
        </p:nvSpPr>
        <p:spPr>
          <a:xfrm>
            <a:off x="2571750" y="855663"/>
            <a:ext cx="3886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1800" i="1">
                <a:blipFill rotWithShape="0">
                  <a:blip r:embed="rId5"/>
                </a:blipFill>
                <a:latin typeface="Times" pitchFamily="2" charset="0"/>
                <a:ea typeface="Times" pitchFamily="2" charset="0"/>
              </a:rPr>
              <a:t>Bàn tay mẹ</a:t>
            </a:r>
          </a:p>
        </p:txBody>
      </p:sp>
      <p:sp>
        <p:nvSpPr>
          <p:cNvPr id="37891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3" name="Rectangle 53"/>
          <p:cNvSpPr/>
          <p:nvPr/>
        </p:nvSpPr>
        <p:spPr>
          <a:xfrm>
            <a:off x="76200" y="44450"/>
            <a:ext cx="86868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4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</a:p>
        </p:txBody>
      </p:sp>
      <p:pic>
        <p:nvPicPr>
          <p:cNvPr id="37895" name="Picture 10" descr="C:\Users\Administrator\Pictures\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979613"/>
            <a:ext cx="7810500" cy="483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13 Track 13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06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7" name="TextBox 9"/>
          <p:cNvSpPr txBox="1"/>
          <p:nvPr/>
        </p:nvSpPr>
        <p:spPr>
          <a:xfrm>
            <a:off x="2209800" y="86995"/>
            <a:ext cx="41449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4000" b="1" u="sng" dirty="0">
                <a:solidFill>
                  <a:srgbClr val="1F1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000" b="1" u="sng" dirty="0">
              <a:solidFill>
                <a:srgbClr val="1F13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2057400"/>
            <a:ext cx="90678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bế chúng con 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chăm chúng con.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   x      x            x       x            x x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con ăn tay mẹ nấu, nước con uống tay mẹ đun.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x       x               x      x           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 bức gió từ tay mẹ con ngủ ngon.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   x               x           x          x     x              x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giá rét cũng vòng tay mẹ ủ ấm con.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   x            x               x             x x          x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vì chúng con. Từ tay mẹ con lớn khôn.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     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   x               x     x          x     x             x</a:t>
            </a:r>
            <a:endParaRPr lang="en-US" altLang="en-US" sz="2800" b="1" dirty="0">
              <a:solidFill>
                <a:srgbClr val="002060"/>
              </a:solidFill>
              <a:latin typeface="Times" pitchFamily="2" charset="0"/>
            </a:endParaRPr>
          </a:p>
        </p:txBody>
      </p:sp>
      <p:sp>
        <p:nvSpPr>
          <p:cNvPr id="38917" name="Rectangle 53"/>
          <p:cNvSpPr/>
          <p:nvPr/>
        </p:nvSpPr>
        <p:spPr>
          <a:xfrm>
            <a:off x="152400" y="44450"/>
            <a:ext cx="86106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8918" name="WordArt 4" descr="White marble"/>
          <p:cNvSpPr>
            <a:spLocks noTextEdit="1"/>
          </p:cNvSpPr>
          <p:nvPr/>
        </p:nvSpPr>
        <p:spPr>
          <a:xfrm>
            <a:off x="1600200" y="9144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1800" b="1" i="1">
                <a:blipFill rotWithShape="0">
                  <a:blip r:embed="rId4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mẹ </a:t>
            </a:r>
          </a:p>
        </p:txBody>
      </p:sp>
      <p:sp>
        <p:nvSpPr>
          <p:cNvPr id="38919" name="Rectangle 11"/>
          <p:cNvSpPr/>
          <p:nvPr/>
        </p:nvSpPr>
        <p:spPr>
          <a:xfrm>
            <a:off x="914400" y="152400"/>
            <a:ext cx="67008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Hát kết hợp vỗ tay theo phách</a:t>
            </a:r>
            <a:endParaRPr lang="en-US" altLang="en-US" sz="32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14 Track 14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1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14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802</Words>
  <Application>Microsoft Office PowerPoint</Application>
  <PresentationFormat>On-screen Show (4:3)</PresentationFormat>
  <Paragraphs>110</Paragraphs>
  <Slides>21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.VnTime</vt:lpstr>
      <vt:lpstr>Arial</vt:lpstr>
      <vt:lpstr>Calibri</vt:lpstr>
      <vt:lpstr>Times</vt:lpstr>
      <vt:lpstr>Times New Roman</vt:lpstr>
      <vt:lpstr>VNI-Times</vt:lpstr>
      <vt:lpstr>Default Design</vt:lpstr>
      <vt:lpstr>1_Default Design</vt:lpstr>
      <vt:lpstr>CHÀO MỪNG QUÝ THẦY CÔ ĐẾN DỰ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Chµo mõng c¸c thÇy c« gi¸o tíi dù tiÕt ¢m nh¹c líp 4</dc:title>
  <dc:creator>User</dc:creator>
  <cp:lastModifiedBy>ThinkPad T430</cp:lastModifiedBy>
  <cp:revision>98</cp:revision>
  <dcterms:created xsi:type="dcterms:W3CDTF">2009-05-06T03:40:00Z</dcterms:created>
  <dcterms:modified xsi:type="dcterms:W3CDTF">2023-06-06T15:04:50Z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D652C4AA49F84CB5BA782A5AEF4D5D0E</vt:lpwstr>
  </property>
  <property fmtid="{D5CDD505-2E9C-101B-9397-08002B2CF9AE}" pid="3" name="KSOProductBuildVer">
    <vt:lpwstr>1033-11.2.0.11373</vt:lpwstr>
  </property>
</Properties>
</file>