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4" r:id="rId2"/>
    <p:sldId id="465" r:id="rId3"/>
    <p:sldId id="259" r:id="rId4"/>
    <p:sldId id="442" r:id="rId5"/>
    <p:sldId id="451" r:id="rId6"/>
    <p:sldId id="277" r:id="rId7"/>
    <p:sldId id="452" r:id="rId8"/>
    <p:sldId id="261" r:id="rId9"/>
    <p:sldId id="264" r:id="rId10"/>
    <p:sldId id="267" r:id="rId11"/>
    <p:sldId id="357" r:id="rId12"/>
    <p:sldId id="463" r:id="rId13"/>
    <p:sldId id="356" r:id="rId14"/>
    <p:sldId id="454" r:id="rId15"/>
    <p:sldId id="362" r:id="rId16"/>
    <p:sldId id="455" r:id="rId17"/>
    <p:sldId id="456" r:id="rId18"/>
    <p:sldId id="458" r:id="rId19"/>
    <p:sldId id="457" r:id="rId20"/>
    <p:sldId id="429" r:id="rId21"/>
    <p:sldId id="433" r:id="rId22"/>
    <p:sldId id="459" r:id="rId23"/>
    <p:sldId id="460" r:id="rId24"/>
    <p:sldId id="271" r:id="rId25"/>
    <p:sldId id="329" r:id="rId26"/>
    <p:sldId id="436" r:id="rId27"/>
    <p:sldId id="461" r:id="rId28"/>
    <p:sldId id="46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3" autoAdjust="0"/>
    <p:restoredTop sz="94660"/>
  </p:normalViewPr>
  <p:slideViewPr>
    <p:cSldViewPr snapToGrid="0">
      <p:cViewPr varScale="1">
        <p:scale>
          <a:sx n="71" d="100"/>
          <a:sy n="71" d="100"/>
        </p:scale>
        <p:origin x="534" y="7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5DC6F-3E52-43D6-BAEC-D72C2093AD35}" type="datetimeFigureOut">
              <a:rPr lang="en-US" smtClean="0"/>
              <a:t>6/6/2023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AEFB4-98B9-4175-9EA0-8259FB2C36FC}" type="slidenum">
              <a:rPr lang="en-US" smtClean="0"/>
              <a:t>‹#›</a:t>
            </a:fld>
            <a:endParaRPr lang="en-US"/>
          </a:p>
        </p:txBody>
      </p:sp>
    </p:spTree>
    <p:extLst>
      <p:ext uri="{BB962C8B-B14F-4D97-AF65-F5344CB8AC3E}">
        <p14:creationId xmlns:p14="http://schemas.microsoft.com/office/powerpoint/2010/main" val="356498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idx="4294967295"/>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628" name="Slide Number Placeholder 3"/>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0101928B-F2CE-4153-80CC-E6E38C32CD93}" type="slidenum">
              <a:rPr lang="en-US" altLang="en-US" sz="1200" smtClean="0">
                <a:solidFill>
                  <a:srgbClr val="000000"/>
                </a:solidFill>
                <a:latin typeface="Arial" pitchFamily="34" charset="0"/>
              </a:rPr>
              <a:pPr/>
              <a:t>1</a:t>
            </a:fld>
            <a:endParaRPr lang="en-US" altLang="en-US" sz="1200" smtClean="0">
              <a:solidFill>
                <a:srgbClr val="000000"/>
              </a:solidFill>
              <a:latin typeface="Arial" pitchFamily="34" charset="0"/>
            </a:endParaRPr>
          </a:p>
        </p:txBody>
      </p:sp>
    </p:spTree>
    <p:extLst>
      <p:ext uri="{BB962C8B-B14F-4D97-AF65-F5344CB8AC3E}">
        <p14:creationId xmlns:p14="http://schemas.microsoft.com/office/powerpoint/2010/main" val="815187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CCC23D-CC49-4D1C-8102-8F27974667DE}"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74446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85713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47375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991357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CCC23D-CC49-4D1C-8102-8F27974667DE}"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1371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CC23D-CC49-4D1C-8102-8F27974667DE}"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79224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CC23D-CC49-4D1C-8102-8F27974667DE}"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7549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CC23D-CC49-4D1C-8102-8F27974667DE}"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31702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CC23D-CC49-4D1C-8102-8F27974667DE}"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927552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65737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030983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CC23D-CC49-4D1C-8102-8F27974667DE}" type="datetimeFigureOut">
              <a:rPr lang="en-US" smtClean="0"/>
              <a:t>6/6/2023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8CD67-DBA6-400A-93A5-922E9EDE5DED}" type="slidenum">
              <a:rPr lang="en-US" smtClean="0"/>
              <a:t>‹#›</a:t>
            </a:fld>
            <a:endParaRPr lang="en-US"/>
          </a:p>
        </p:txBody>
      </p:sp>
    </p:spTree>
    <p:extLst>
      <p:ext uri="{BB962C8B-B14F-4D97-AF65-F5344CB8AC3E}">
        <p14:creationId xmlns:p14="http://schemas.microsoft.com/office/powerpoint/2010/main" val="142093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22" y="-81720"/>
            <a:ext cx="12192000" cy="625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220622" y="2103691"/>
            <a:ext cx="12192000" cy="599395"/>
          </a:xfrm>
          <a:prstGeom prst="rect">
            <a:avLst/>
          </a:prstGeom>
          <a:noFill/>
          <a:ln w="9525">
            <a:noFill/>
            <a:miter lim="800000"/>
          </a:ln>
        </p:spPr>
        <p:txBody>
          <a:bodyPr>
            <a:spAutoFit/>
          </a:bodyPr>
          <a:lstStyle/>
          <a:p>
            <a:pPr algn="ctr">
              <a:spcBef>
                <a:spcPct val="30000"/>
              </a:spcBef>
              <a:defRPr/>
            </a:pPr>
            <a:r>
              <a:rPr lang="en-GB" altLang="en-US" sz="3295" b="1" dirty="0" smtClean="0">
                <a:solidFill>
                  <a:srgbClr val="0000CC"/>
                </a:solidFill>
                <a:effectLst>
                  <a:outerShdw blurRad="38100" dist="38100" dir="2700000" algn="tl">
                    <a:srgbClr val="C0C0C0"/>
                  </a:outerShdw>
                </a:effectLst>
              </a:rPr>
              <a:t>TIẾNG VIỆT</a:t>
            </a:r>
            <a:r>
              <a:rPr lang="en-US" altLang="zh-CN" sz="3295" b="1" dirty="0" smtClean="0">
                <a:solidFill>
                  <a:srgbClr val="0000CC"/>
                </a:solidFill>
                <a:effectLst>
                  <a:outerShdw blurRad="38100" dist="38100" dir="2700000" algn="tl">
                    <a:srgbClr val="C0C0C0"/>
                  </a:outerShdw>
                </a:effectLst>
              </a:rPr>
              <a:t>-  </a:t>
            </a:r>
            <a:r>
              <a:rPr lang="en-US" altLang="zh-CN" sz="3295" b="1" dirty="0">
                <a:solidFill>
                  <a:srgbClr val="0000CC"/>
                </a:solidFill>
                <a:effectLst>
                  <a:outerShdw blurRad="38100" dist="38100" dir="2700000" algn="tl">
                    <a:srgbClr val="C0C0C0"/>
                  </a:outerShdw>
                </a:effectLst>
              </a:rPr>
              <a:t>LỚP </a:t>
            </a:r>
            <a:r>
              <a:rPr lang="en-US" altLang="zh-CN" sz="3295" b="1" dirty="0">
                <a:solidFill>
                  <a:srgbClr val="0000CC"/>
                </a:solidFill>
                <a:effectLst>
                  <a:outerShdw blurRad="38100" dist="38100" dir="2700000" algn="tl">
                    <a:srgbClr val="C0C0C0"/>
                  </a:outerShdw>
                </a:effectLst>
              </a:rPr>
              <a:t>2</a:t>
            </a:r>
            <a:endParaRPr lang="en-US" altLang="zh-CN" sz="3295" b="1" dirty="0">
              <a:solidFill>
                <a:srgbClr val="0000CC"/>
              </a:solidFill>
              <a:effectLst>
                <a:outerShdw blurRad="38100" dist="38100" dir="2700000" algn="tl">
                  <a:srgbClr val="C0C0C0"/>
                </a:outerShdw>
              </a:effectLst>
            </a:endParaRPr>
          </a:p>
        </p:txBody>
      </p:sp>
      <p:sp>
        <p:nvSpPr>
          <p:cNvPr id="3" name="Hộp Văn bản 2"/>
          <p:cNvSpPr txBox="1"/>
          <p:nvPr/>
        </p:nvSpPr>
        <p:spPr>
          <a:xfrm>
            <a:off x="4397188" y="833718"/>
            <a:ext cx="714038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THỨ HAI NGÀY 6 THÁNG 3 NĂM 2023</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38333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p:cTn id="7" dur="1000" fill="hold"/>
                                        <p:tgtEl>
                                          <p:spTgt spid="63492"/>
                                        </p:tgtEl>
                                        <p:attrNameLst>
                                          <p:attrName>ppt_x</p:attrName>
                                        </p:attrNameLst>
                                      </p:cBhvr>
                                      <p:tavLst>
                                        <p:tav tm="0">
                                          <p:val>
                                            <p:strVal val="#ppt_x"/>
                                          </p:val>
                                        </p:tav>
                                        <p:tav tm="100000">
                                          <p:val>
                                            <p:strVal val="#ppt_x"/>
                                          </p:val>
                                        </p:tav>
                                      </p:tavLst>
                                    </p:anim>
                                    <p:anim calcmode="lin" valueType="num">
                                      <p:cBhvr>
                                        <p:cTn id="8" dur="1000" fill="hold"/>
                                        <p:tgtEl>
                                          <p:spTgt spid="634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568036" y="814459"/>
            <a:ext cx="1624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Từ</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ngữ</a:t>
            </a:r>
            <a:r>
              <a:rPr lang="en-US" altLang="en-US" b="1" dirty="0">
                <a:solidFill>
                  <a:srgbClr val="FF0000"/>
                </a:solidFill>
                <a:latin typeface="Times New Roman" panose="02020603050405020304" pitchFamily="18" charset="0"/>
                <a:cs typeface="Times New Roman" panose="02020603050405020304" pitchFamily="18" charset="0"/>
              </a:rPr>
              <a:t>:</a:t>
            </a:r>
          </a:p>
        </p:txBody>
      </p:sp>
      <p:sp>
        <p:nvSpPr>
          <p:cNvPr id="5" name="Text Box 57"/>
          <p:cNvSpPr txBox="1">
            <a:spLocks noChangeArrowheads="1"/>
          </p:cNvSpPr>
          <p:nvPr/>
        </p:nvSpPr>
        <p:spPr bwMode="auto">
          <a:xfrm>
            <a:off x="693766" y="1699490"/>
            <a:ext cx="1981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i="1" dirty="0" err="1">
                <a:latin typeface="Times New Roman" panose="02020603050405020304" pitchFamily="18" charset="0"/>
                <a:cs typeface="Times New Roman" panose="02020603050405020304" pitchFamily="18" charset="0"/>
              </a:rPr>
              <a:t>Xao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xác</a:t>
            </a:r>
            <a:r>
              <a:rPr lang="en-US" altLang="en-US" i="1" dirty="0">
                <a:latin typeface="Times New Roman" panose="02020603050405020304" pitchFamily="18" charset="0"/>
                <a:cs typeface="Times New Roman" panose="02020603050405020304" pitchFamily="18" charset="0"/>
              </a:rPr>
              <a:t>: </a:t>
            </a:r>
          </a:p>
        </p:txBody>
      </p:sp>
      <p:sp>
        <p:nvSpPr>
          <p:cNvPr id="6" name="Text Box 57"/>
          <p:cNvSpPr txBox="1">
            <a:spLocks noChangeArrowheads="1"/>
          </p:cNvSpPr>
          <p:nvPr/>
        </p:nvSpPr>
        <p:spPr bwMode="auto">
          <a:xfrm>
            <a:off x="2535902" y="1705088"/>
            <a:ext cx="89623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vi-VN" dirty="0">
                <a:latin typeface="+mj-lt"/>
              </a:rPr>
              <a:t>tiếng động nối tiếp nhau trong cảnh yên tĩnh.</a:t>
            </a:r>
            <a:endParaRPr lang="en-US" dirty="0">
              <a:latin typeface="+mj-lt"/>
            </a:endParaRPr>
          </a:p>
        </p:txBody>
      </p:sp>
      <p:sp>
        <p:nvSpPr>
          <p:cNvPr id="7" name="Text Box 3">
            <a:extLst>
              <a:ext uri="{FF2B5EF4-FFF2-40B4-BE49-F238E27FC236}">
                <a16:creationId xmlns:a16="http://schemas.microsoft.com/office/drawing/2014/main" id="{E4ECDC29-FE14-467C-8AE4-8134DDC62F85}"/>
              </a:ext>
            </a:extLst>
          </p:cNvPr>
          <p:cNvSpPr txBox="1">
            <a:spLocks noChangeArrowheads="1"/>
          </p:cNvSpPr>
          <p:nvPr/>
        </p:nvSpPr>
        <p:spPr bwMode="auto">
          <a:xfrm>
            <a:off x="693766" y="2595563"/>
            <a:ext cx="1646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i="1" dirty="0" err="1">
                <a:latin typeface="Times New Roman" panose="02020603050405020304" pitchFamily="18" charset="0"/>
              </a:rPr>
              <a:t>Chổi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tre</a:t>
            </a:r>
            <a:r>
              <a:rPr lang="en-US" altLang="en-US" sz="2800" i="1" dirty="0">
                <a:latin typeface="Times New Roman" panose="02020603050405020304" pitchFamily="18" charset="0"/>
              </a:rPr>
              <a:t>: </a:t>
            </a:r>
          </a:p>
        </p:txBody>
      </p:sp>
      <p:sp>
        <p:nvSpPr>
          <p:cNvPr id="8" name="Text Box 3">
            <a:extLst>
              <a:ext uri="{FF2B5EF4-FFF2-40B4-BE49-F238E27FC236}">
                <a16:creationId xmlns:a16="http://schemas.microsoft.com/office/drawing/2014/main" id="{EFA0405C-F5A7-457D-8DF1-7505F4EAF0B3}"/>
              </a:ext>
            </a:extLst>
          </p:cNvPr>
          <p:cNvSpPr txBox="1">
            <a:spLocks noChangeArrowheads="1"/>
          </p:cNvSpPr>
          <p:nvPr/>
        </p:nvSpPr>
        <p:spPr bwMode="auto">
          <a:xfrm>
            <a:off x="2225702" y="2576513"/>
            <a:ext cx="9615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err="1">
                <a:latin typeface="Times New Roman" panose="02020603050405020304" pitchFamily="18" charset="0"/>
              </a:rPr>
              <a:t>vật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bằng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tre</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vót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nhỏ</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quét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đường</a:t>
            </a:r>
            <a:r>
              <a:rPr lang="en-US" altLang="en-US" sz="2800" dirty="0">
                <a:latin typeface="Times New Roman" panose="02020603050405020304" pitchFamily="18" charset="0"/>
              </a:rPr>
              <a:t>,…</a:t>
            </a:r>
          </a:p>
        </p:txBody>
      </p:sp>
      <p:pic>
        <p:nvPicPr>
          <p:cNvPr id="10" name="Picture 9" descr="Liên Hệ Nhà Cung Cấp Tre Ngoài Trời Chổi - Buy Vườn Chổi,Dừa Chổi ...">
            <a:extLst>
              <a:ext uri="{FF2B5EF4-FFF2-40B4-BE49-F238E27FC236}">
                <a16:creationId xmlns:a16="http://schemas.microsoft.com/office/drawing/2014/main" id="{49A1B85F-BA32-4ACD-9973-CA05A7ED8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3790" y="3260144"/>
            <a:ext cx="4171661" cy="301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0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4"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68F2ED17-4451-41B2-A4E7-67E8AFCB4B16}"/>
              </a:ext>
            </a:extLst>
          </p:cNvPr>
          <p:cNvSpPr txBox="1"/>
          <p:nvPr/>
        </p:nvSpPr>
        <p:spPr>
          <a:xfrm>
            <a:off x="977199" y="2532981"/>
            <a:ext cx="10481376"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ln/>
                <a:solidFill>
                  <a:srgbClr val="C00000"/>
                </a:solidFill>
                <a:latin typeface="Times New Roman" panose="02020603050405020304" pitchFamily="18" charset="0"/>
                <a:cs typeface="Times New Roman" panose="02020603050405020304" pitchFamily="18" charset="0"/>
                <a:sym typeface="+mn-ea"/>
              </a:rPr>
              <a:t>LUYỆN ĐỌC THEO NHÓM 3</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315429257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0966" y="0"/>
            <a:ext cx="487163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TIẾNG CHỔI TRE</a:t>
            </a:r>
          </a:p>
        </p:txBody>
      </p:sp>
      <p:sp>
        <p:nvSpPr>
          <p:cNvPr id="6" name="TextBox 5">
            <a:extLst>
              <a:ext uri="{FF2B5EF4-FFF2-40B4-BE49-F238E27FC236}">
                <a16:creationId xmlns:a16="http://schemas.microsoft.com/office/drawing/2014/main" id="{86CFC984-E920-4F21-B967-B41952868327}"/>
              </a:ext>
            </a:extLst>
          </p:cNvPr>
          <p:cNvSpPr txBox="1"/>
          <p:nvPr/>
        </p:nvSpPr>
        <p:spPr>
          <a:xfrm>
            <a:off x="222283" y="853864"/>
            <a:ext cx="4065392" cy="4401205"/>
          </a:xfrm>
          <a:prstGeom prst="rect">
            <a:avLst/>
          </a:prstGeom>
          <a:noFill/>
        </p:spPr>
        <p:txBody>
          <a:bodyPr wrap="square" rtlCol="0">
            <a:spAutoFit/>
          </a:bodyPr>
          <a:lstStyle/>
          <a:p>
            <a:r>
              <a:rPr lang="en-US" sz="2800" dirty="0" err="1">
                <a:solidFill>
                  <a:schemeClr val="accent1">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đêm</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hè</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a:solidFill>
                  <a:schemeClr val="accent1">
                    <a:lumMod val="50000"/>
                  </a:schemeClr>
                </a:solidFill>
                <a:latin typeface="Times New Roman" panose="02020603050405020304" pitchFamily="18" charset="0"/>
                <a:cs typeface="Times New Roman" panose="02020603050405020304" pitchFamily="18" charset="0"/>
              </a:rPr>
              <a:t>Khi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ve</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ve</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Đã</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ngủ</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Tôi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lắng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nghe</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Trên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đường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Trần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Phú</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Tiếng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chổi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tre</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Xao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xác</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hàng</a:t>
            </a:r>
            <a:r>
              <a:rPr lang="en-US" sz="2800" dirty="0">
                <a:solidFill>
                  <a:schemeClr val="accent1">
                    <a:lumMod val="50000"/>
                  </a:schemeClr>
                </a:solidFill>
                <a:latin typeface="Times New Roman" panose="02020603050405020304" pitchFamily="18" charset="0"/>
                <a:cs typeface="Times New Roman" panose="02020603050405020304" pitchFamily="18" charset="0"/>
              </a:rPr>
              <a:t> me</a:t>
            </a: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Tiếng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chổi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tre</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Đêm</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hè</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Quét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rác</a:t>
            </a:r>
            <a:r>
              <a:rPr lang="en-US" sz="2800"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E37FC03-2EEA-4190-BBF0-C20DD78DF10F}"/>
              </a:ext>
            </a:extLst>
          </p:cNvPr>
          <p:cNvSpPr txBox="1"/>
          <p:nvPr/>
        </p:nvSpPr>
        <p:spPr>
          <a:xfrm>
            <a:off x="4585683" y="858779"/>
            <a:ext cx="4065392" cy="4832092"/>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Khi </a:t>
            </a:r>
            <a:r>
              <a:rPr lang="en-US" sz="2800" dirty="0" err="1">
                <a:solidFill>
                  <a:srgbClr val="FF0000"/>
                </a:solidFill>
                <a:latin typeface="Times New Roman" panose="02020603050405020304" pitchFamily="18" charset="0"/>
                <a:cs typeface="Times New Roman" panose="02020603050405020304" pitchFamily="18" charset="0"/>
              </a:rPr>
              <a:t>cơn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Vừa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tắt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lặng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ngắt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Chị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Chị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Quét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22AD051-F9FF-4937-9013-4119F0279697}"/>
              </a:ext>
            </a:extLst>
          </p:cNvPr>
          <p:cNvSpPr txBox="1"/>
          <p:nvPr/>
        </p:nvSpPr>
        <p:spPr>
          <a:xfrm>
            <a:off x="9164475" y="853864"/>
            <a:ext cx="2709334" cy="5262979"/>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Hữu</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2803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68F2ED17-4451-41B2-A4E7-67E8AFCB4B16}"/>
              </a:ext>
            </a:extLst>
          </p:cNvPr>
          <p:cNvSpPr txBox="1"/>
          <p:nvPr/>
        </p:nvSpPr>
        <p:spPr>
          <a:xfrm>
            <a:off x="977199" y="2532981"/>
            <a:ext cx="9731163"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ln/>
                <a:solidFill>
                  <a:srgbClr val="C00000"/>
                </a:solidFill>
                <a:latin typeface="Times New Roman" panose="02020603050405020304" pitchFamily="18" charset="0"/>
                <a:cs typeface="Times New Roman" panose="02020603050405020304" pitchFamily="18" charset="0"/>
                <a:sym typeface="+mn-ea"/>
              </a:rPr>
              <a:t>LUYỆN ĐỌC CẢ BÀI</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2174662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6539" y="0"/>
            <a:ext cx="487163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TIẾNG CHỔI TRE</a:t>
            </a:r>
          </a:p>
        </p:txBody>
      </p:sp>
      <p:sp>
        <p:nvSpPr>
          <p:cNvPr id="6" name="TextBox 5">
            <a:extLst>
              <a:ext uri="{FF2B5EF4-FFF2-40B4-BE49-F238E27FC236}">
                <a16:creationId xmlns:a16="http://schemas.microsoft.com/office/drawing/2014/main" id="{86CFC984-E920-4F21-B967-B41952868327}"/>
              </a:ext>
            </a:extLst>
          </p:cNvPr>
          <p:cNvSpPr txBox="1"/>
          <p:nvPr/>
        </p:nvSpPr>
        <p:spPr>
          <a:xfrm>
            <a:off x="147856" y="853864"/>
            <a:ext cx="4065392" cy="440120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ve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ngủ</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me</a:t>
            </a: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E37FC03-2EEA-4190-BBF0-C20DD78DF10F}"/>
              </a:ext>
            </a:extLst>
          </p:cNvPr>
          <p:cNvSpPr txBox="1"/>
          <p:nvPr/>
        </p:nvSpPr>
        <p:spPr>
          <a:xfrm>
            <a:off x="4511256" y="858779"/>
            <a:ext cx="4065392" cy="4832092"/>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22AD051-F9FF-4937-9013-4119F0279697}"/>
              </a:ext>
            </a:extLst>
          </p:cNvPr>
          <p:cNvSpPr txBox="1"/>
          <p:nvPr/>
        </p:nvSpPr>
        <p:spPr>
          <a:xfrm>
            <a:off x="9090048" y="853864"/>
            <a:ext cx="2709334" cy="5262979"/>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Hữu</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789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A3E69F00-A847-49EA-8CC4-EE78A5F6C015}"/>
              </a:ext>
            </a:extLst>
          </p:cNvPr>
          <p:cNvSpPr txBox="1"/>
          <p:nvPr/>
        </p:nvSpPr>
        <p:spPr>
          <a:xfrm>
            <a:off x="1133580" y="2413337"/>
            <a:ext cx="9731163"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ln/>
                <a:solidFill>
                  <a:srgbClr val="C00000"/>
                </a:solidFill>
                <a:latin typeface="Times New Roman" panose="02020603050405020304" pitchFamily="18" charset="0"/>
                <a:cs typeface="Times New Roman" panose="02020603050405020304" pitchFamily="18" charset="0"/>
                <a:sym typeface="+mn-ea"/>
              </a:rPr>
              <a:t>TÌM HIỂU BÀI</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21214076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345E6474-C358-4C34-BE3C-7FC71211237D}"/>
              </a:ext>
            </a:extLst>
          </p:cNvPr>
          <p:cNvCxnSpPr>
            <a:cxnSpLocks noChangeShapeType="1"/>
          </p:cNvCxnSpPr>
          <p:nvPr/>
        </p:nvCxnSpPr>
        <p:spPr bwMode="auto">
          <a:xfrm>
            <a:off x="7477443" y="0"/>
            <a:ext cx="0" cy="655320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629AA6F4-CCD0-48A5-A217-88ED4642CB0A}"/>
              </a:ext>
            </a:extLst>
          </p:cNvPr>
          <p:cNvSpPr txBox="1"/>
          <p:nvPr/>
        </p:nvSpPr>
        <p:spPr>
          <a:xfrm>
            <a:off x="7590536" y="855464"/>
            <a:ext cx="4511031" cy="1938992"/>
          </a:xfrm>
          <a:prstGeom prst="rect">
            <a:avLst/>
          </a:prstGeom>
          <a:noFill/>
        </p:spPr>
        <p:txBody>
          <a:bodyPr wrap="square">
            <a:spAutoFit/>
          </a:bodyPr>
          <a:lstStyle/>
          <a:p>
            <a:pPr algn="just"/>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Chị</a:t>
            </a:r>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lao</a:t>
            </a:r>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công</a:t>
            </a:r>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làm</a:t>
            </a:r>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việc</a:t>
            </a:r>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vào</a:t>
            </a:r>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những</a:t>
            </a:r>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thời</a:t>
            </a:r>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gian</a:t>
            </a:r>
            <a:r>
              <a:rPr lang="en-US" sz="4000" dirty="0">
                <a:solidFill>
                  <a:srgbClr val="0070C0"/>
                </a:solidFill>
                <a:effectLst/>
                <a:latin typeface="Times New Roman" panose="02020603050405020304" pitchFamily="18" charset="0"/>
                <a:ea typeface="Calibri" panose="020F0502020204030204" pitchFamily="34" charset="0"/>
              </a:rPr>
              <a:t> </a:t>
            </a:r>
            <a:r>
              <a:rPr lang="en-US" sz="4000" dirty="0" err="1">
                <a:solidFill>
                  <a:srgbClr val="0070C0"/>
                </a:solidFill>
                <a:effectLst/>
                <a:latin typeface="Times New Roman" panose="02020603050405020304" pitchFamily="18" charset="0"/>
                <a:ea typeface="Calibri" panose="020F0502020204030204" pitchFamily="34" charset="0"/>
              </a:rPr>
              <a:t>nào</a:t>
            </a:r>
            <a:r>
              <a:rPr lang="en-US" sz="4000" dirty="0">
                <a:solidFill>
                  <a:srgbClr val="0070C0"/>
                </a:solidFill>
                <a:effectLst/>
                <a:latin typeface="Times New Roman" panose="02020603050405020304" pitchFamily="18" charset="0"/>
                <a:ea typeface="Calibri" panose="020F0502020204030204" pitchFamily="34" charset="0"/>
              </a:rPr>
              <a:t>?</a:t>
            </a:r>
            <a:endParaRPr lang="en-US" sz="4000" dirty="0">
              <a:solidFill>
                <a:srgbClr val="0070C0"/>
              </a:solidFill>
            </a:endParaRPr>
          </a:p>
        </p:txBody>
      </p:sp>
      <p:sp>
        <p:nvSpPr>
          <p:cNvPr id="7" name="TextBox 6">
            <a:extLst>
              <a:ext uri="{FF2B5EF4-FFF2-40B4-BE49-F238E27FC236}">
                <a16:creationId xmlns:a16="http://schemas.microsoft.com/office/drawing/2014/main" id="{5291A004-6D68-4C94-A96F-ABE7E461AF0D}"/>
              </a:ext>
            </a:extLst>
          </p:cNvPr>
          <p:cNvSpPr txBox="1"/>
          <p:nvPr/>
        </p:nvSpPr>
        <p:spPr>
          <a:xfrm>
            <a:off x="108252" y="1286351"/>
            <a:ext cx="4065392" cy="440120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ve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ngủ</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me</a:t>
            </a: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65664BE-04B5-4EBD-BD02-7968FB27001B}"/>
              </a:ext>
            </a:extLst>
          </p:cNvPr>
          <p:cNvSpPr txBox="1"/>
          <p:nvPr/>
        </p:nvSpPr>
        <p:spPr>
          <a:xfrm>
            <a:off x="4063304" y="1170444"/>
            <a:ext cx="4065392" cy="4832092"/>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a:t>
            </a:r>
          </a:p>
        </p:txBody>
      </p:sp>
      <p:cxnSp>
        <p:nvCxnSpPr>
          <p:cNvPr id="10" name="Straight Connector 9">
            <a:extLst>
              <a:ext uri="{FF2B5EF4-FFF2-40B4-BE49-F238E27FC236}">
                <a16:creationId xmlns:a16="http://schemas.microsoft.com/office/drawing/2014/main" id="{5AA2389F-FE7C-45D7-A443-5A8F4A06E7D4}"/>
              </a:ext>
            </a:extLst>
          </p:cNvPr>
          <p:cNvCxnSpPr/>
          <p:nvPr/>
        </p:nvCxnSpPr>
        <p:spPr>
          <a:xfrm>
            <a:off x="245412" y="1737360"/>
            <a:ext cx="20459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8FC997-97C2-4731-8287-151E718106A6}"/>
              </a:ext>
            </a:extLst>
          </p:cNvPr>
          <p:cNvCxnSpPr>
            <a:cxnSpLocks/>
          </p:cNvCxnSpPr>
          <p:nvPr/>
        </p:nvCxnSpPr>
        <p:spPr>
          <a:xfrm>
            <a:off x="211122" y="2183130"/>
            <a:ext cx="14005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4A8E7E-636C-4DC8-AECC-14AC94399BB9}"/>
              </a:ext>
            </a:extLst>
          </p:cNvPr>
          <p:cNvCxnSpPr>
            <a:cxnSpLocks/>
          </p:cNvCxnSpPr>
          <p:nvPr/>
        </p:nvCxnSpPr>
        <p:spPr>
          <a:xfrm>
            <a:off x="176832" y="2594610"/>
            <a:ext cx="10804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69BD28-7164-4C4E-A0AD-D9123A7690D6}"/>
              </a:ext>
            </a:extLst>
          </p:cNvPr>
          <p:cNvCxnSpPr>
            <a:cxnSpLocks/>
          </p:cNvCxnSpPr>
          <p:nvPr/>
        </p:nvCxnSpPr>
        <p:spPr>
          <a:xfrm>
            <a:off x="4173644" y="1657350"/>
            <a:ext cx="23871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FB4B4D-5DAB-4531-848A-9427265086B4}"/>
              </a:ext>
            </a:extLst>
          </p:cNvPr>
          <p:cNvCxnSpPr>
            <a:cxnSpLocks/>
          </p:cNvCxnSpPr>
          <p:nvPr/>
        </p:nvCxnSpPr>
        <p:spPr>
          <a:xfrm>
            <a:off x="4173644" y="2023110"/>
            <a:ext cx="19223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20BF030-E739-4070-9005-FCFBA631A296}"/>
              </a:ext>
            </a:extLst>
          </p:cNvPr>
          <p:cNvCxnSpPr>
            <a:cxnSpLocks/>
          </p:cNvCxnSpPr>
          <p:nvPr/>
        </p:nvCxnSpPr>
        <p:spPr>
          <a:xfrm>
            <a:off x="4173644" y="2457450"/>
            <a:ext cx="10804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84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3" presetClass="exit" presetSubtype="10" fill="hold" grpId="1" nodeType="with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3" presetClass="exit" presetSubtype="10" fill="hold" nodeType="withEffect">
                                  <p:stCondLst>
                                    <p:cond delay="0"/>
                                  </p:stCondLst>
                                  <p:childTnLst>
                                    <p:animEffect transition="out" filter="blinds(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5CDAEF92-D107-468B-958D-0E412691B23A}"/>
              </a:ext>
            </a:extLst>
          </p:cNvPr>
          <p:cNvCxnSpPr>
            <a:cxnSpLocks noChangeShapeType="1"/>
          </p:cNvCxnSpPr>
          <p:nvPr/>
        </p:nvCxnSpPr>
        <p:spPr bwMode="auto">
          <a:xfrm>
            <a:off x="5501640" y="211246"/>
            <a:ext cx="0" cy="655320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5" name="TextBox 4">
            <a:extLst>
              <a:ext uri="{FF2B5EF4-FFF2-40B4-BE49-F238E27FC236}">
                <a16:creationId xmlns:a16="http://schemas.microsoft.com/office/drawing/2014/main" id="{219662E5-8E10-4B2E-A714-F4DE8EFC64C4}"/>
              </a:ext>
            </a:extLst>
          </p:cNvPr>
          <p:cNvSpPr txBox="1"/>
          <p:nvPr/>
        </p:nvSpPr>
        <p:spPr>
          <a:xfrm>
            <a:off x="668592" y="335845"/>
            <a:ext cx="4383465" cy="618630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Khi </a:t>
            </a:r>
            <a:r>
              <a:rPr lang="en-US" sz="3600" dirty="0" err="1">
                <a:latin typeface="Times New Roman" panose="02020603050405020304" pitchFamily="18" charset="0"/>
                <a:cs typeface="Times New Roman" panose="02020603050405020304" pitchFamily="18" charset="0"/>
              </a:rPr>
              <a:t>cơn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dông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tắt</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trông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lặng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ngắt</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Chị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sắt</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Chị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Đêm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Quét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rác</a:t>
            </a:r>
            <a:r>
              <a:rPr lang="en-US" sz="36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A6C8200-90BF-4A3A-AACD-F8A95FD7CFA0}"/>
              </a:ext>
            </a:extLst>
          </p:cNvPr>
          <p:cNvSpPr txBox="1"/>
          <p:nvPr/>
        </p:nvSpPr>
        <p:spPr>
          <a:xfrm>
            <a:off x="5712143" y="576183"/>
            <a:ext cx="6097904" cy="1963294"/>
          </a:xfrm>
          <a:prstGeom prst="rect">
            <a:avLst/>
          </a:prstGeom>
          <a:noFill/>
        </p:spPr>
        <p:txBody>
          <a:bodyPr wrap="square">
            <a:spAutoFit/>
          </a:bodyPr>
          <a:lstStyle/>
          <a:p>
            <a:pPr marL="0" marR="0" algn="just">
              <a:lnSpc>
                <a:spcPct val="115000"/>
              </a:lnSpc>
              <a:spcBef>
                <a:spcPts val="0"/>
              </a:spcBef>
              <a:spcAft>
                <a:spcPts val="800"/>
              </a:spcAft>
            </a:pP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khổ</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hị</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F7FD5584-6E78-47D5-9A21-C72F67AE155A}"/>
              </a:ext>
            </a:extLst>
          </p:cNvPr>
          <p:cNvCxnSpPr>
            <a:cxnSpLocks/>
          </p:cNvCxnSpPr>
          <p:nvPr/>
        </p:nvCxnSpPr>
        <p:spPr>
          <a:xfrm>
            <a:off x="2127674" y="880110"/>
            <a:ext cx="17013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42524D-4AAC-4A83-9136-D245C827322C}"/>
              </a:ext>
            </a:extLst>
          </p:cNvPr>
          <p:cNvCxnSpPr>
            <a:cxnSpLocks/>
          </p:cNvCxnSpPr>
          <p:nvPr/>
        </p:nvCxnSpPr>
        <p:spPr>
          <a:xfrm>
            <a:off x="778934" y="1440180"/>
            <a:ext cx="24443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C7A42F-9583-42F5-B08B-FEC8AE4465C7}"/>
              </a:ext>
            </a:extLst>
          </p:cNvPr>
          <p:cNvCxnSpPr>
            <a:cxnSpLocks/>
          </p:cNvCxnSpPr>
          <p:nvPr/>
        </p:nvCxnSpPr>
        <p:spPr>
          <a:xfrm>
            <a:off x="813224" y="1965960"/>
            <a:ext cx="13487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3EADB5D-8C5C-48B3-AA19-BC3E4DCA5BB0}"/>
              </a:ext>
            </a:extLst>
          </p:cNvPr>
          <p:cNvSpPr txBox="1"/>
          <p:nvPr/>
        </p:nvSpPr>
        <p:spPr>
          <a:xfrm>
            <a:off x="5811207" y="1061204"/>
            <a:ext cx="6380793" cy="1200329"/>
          </a:xfrm>
          <a:prstGeom prst="rect">
            <a:avLst/>
          </a:prstGeom>
          <a:noFill/>
        </p:spPr>
        <p:txBody>
          <a:bodyPr wrap="square">
            <a:spAutoFit/>
          </a:bodyPr>
          <a:lstStyle/>
          <a:p>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Khung</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cảnh</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được</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miêu</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tả</a:t>
            </a:r>
            <a:r>
              <a:rPr lang="en-US" sz="3600" dirty="0">
                <a:solidFill>
                  <a:srgbClr val="0070C0"/>
                </a:solidFill>
                <a:effectLst/>
                <a:latin typeface="Times New Roman" panose="02020603050405020304" pitchFamily="18" charset="0"/>
                <a:ea typeface="Calibri" panose="020F0502020204030204" pitchFamily="34" charset="0"/>
              </a:rPr>
              <a:t> ra </a:t>
            </a:r>
            <a:r>
              <a:rPr lang="en-US" sz="3600" dirty="0" err="1">
                <a:solidFill>
                  <a:srgbClr val="0070C0"/>
                </a:solidFill>
                <a:effectLst/>
                <a:latin typeface="Times New Roman" panose="02020603050405020304" pitchFamily="18" charset="0"/>
                <a:ea typeface="Calibri" panose="020F0502020204030204" pitchFamily="34" charset="0"/>
              </a:rPr>
              <a:t>sao</a:t>
            </a:r>
            <a:r>
              <a:rPr lang="en-US" sz="3600" dirty="0">
                <a:solidFill>
                  <a:srgbClr val="0070C0"/>
                </a:solidFill>
                <a:effectLst/>
                <a:latin typeface="Times New Roman" panose="02020603050405020304" pitchFamily="18" charset="0"/>
                <a:ea typeface="Calibri" panose="020F0502020204030204" pitchFamily="34" charset="0"/>
              </a:rPr>
              <a:t>?</a:t>
            </a:r>
            <a:endParaRPr lang="en-US" sz="3600" dirty="0">
              <a:solidFill>
                <a:srgbClr val="0070C0"/>
              </a:solidFill>
            </a:endParaRPr>
          </a:p>
        </p:txBody>
      </p:sp>
      <p:cxnSp>
        <p:nvCxnSpPr>
          <p:cNvPr id="16" name="Straight Connector 15">
            <a:extLst>
              <a:ext uri="{FF2B5EF4-FFF2-40B4-BE49-F238E27FC236}">
                <a16:creationId xmlns:a16="http://schemas.microsoft.com/office/drawing/2014/main" id="{17B1E696-EF37-4C10-B2CF-B8098712B746}"/>
              </a:ext>
            </a:extLst>
          </p:cNvPr>
          <p:cNvCxnSpPr>
            <a:cxnSpLocks/>
          </p:cNvCxnSpPr>
          <p:nvPr/>
        </p:nvCxnSpPr>
        <p:spPr>
          <a:xfrm>
            <a:off x="778934" y="3086100"/>
            <a:ext cx="37702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B610118-F933-4B04-9394-E7D3FAF24C17}"/>
              </a:ext>
            </a:extLst>
          </p:cNvPr>
          <p:cNvSpPr txBox="1"/>
          <p:nvPr/>
        </p:nvSpPr>
        <p:spPr>
          <a:xfrm>
            <a:off x="5600705" y="1557830"/>
            <a:ext cx="6097904" cy="1326197"/>
          </a:xfrm>
          <a:prstGeom prst="rect">
            <a:avLst/>
          </a:prstGeom>
          <a:noFill/>
        </p:spPr>
        <p:txBody>
          <a:bodyPr wrap="square">
            <a:spAutoFit/>
          </a:bodyPr>
          <a:lstStyle/>
          <a:p>
            <a:pPr marL="0" marR="0" algn="just">
              <a:lnSpc>
                <a:spcPct val="115000"/>
              </a:lnSpc>
              <a:spcBef>
                <a:spcPts val="0"/>
              </a:spcBef>
              <a:spcAft>
                <a:spcPts val="800"/>
              </a:spcAft>
            </a:pP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ãy</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vất</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vả</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30792D4-0829-4DB5-866E-4636DC4E1FBD}"/>
              </a:ext>
            </a:extLst>
          </p:cNvPr>
          <p:cNvSpPr txBox="1"/>
          <p:nvPr/>
        </p:nvSpPr>
        <p:spPr>
          <a:xfrm>
            <a:off x="5600705" y="3243180"/>
            <a:ext cx="6380791" cy="1966244"/>
          </a:xfrm>
          <a:prstGeom prst="rect">
            <a:avLst/>
          </a:prstGeom>
          <a:noFill/>
        </p:spPr>
        <p:txBody>
          <a:bodyPr wrap="square">
            <a:spAutoFit/>
          </a:bodyPr>
          <a:lstStyle/>
          <a:p>
            <a:pPr algn="just">
              <a:lnSpc>
                <a:spcPct val="115000"/>
              </a:lnSpc>
              <a:spcAft>
                <a:spcPts val="800"/>
              </a:spcAft>
            </a:pP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Chị</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việc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lúc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đêm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khuya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rét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đường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vắng</a:t>
            </a:r>
            <a:r>
              <a:rPr lang="en-US" sz="3600" dirty="0">
                <a:solidFill>
                  <a:srgbClr val="FF0000"/>
                </a:solidFill>
                <a:latin typeface="Times New Roman" panose="02020603050405020304" pitchFamily="18" charset="0"/>
                <a:cs typeface="Times New Roman" panose="02020603050405020304" pitchFamily="18" charset="0"/>
              </a:rPr>
              <a:t> tanh.</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14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3" presetClass="exit" presetSubtype="10" fill="hold" nodeType="withEffect">
                                  <p:stCondLst>
                                    <p:cond delay="0"/>
                                  </p:stCondLst>
                                  <p:childTnLst>
                                    <p:animEffect transition="out" filter="blinds(horizontal)">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3" presetClass="exit" presetSubtype="10" fill="hold" grpId="0" nodeType="withEffect">
                                  <p:stCondLst>
                                    <p:cond delay="0"/>
                                  </p:stCondLst>
                                  <p:childTnLst>
                                    <p:animEffect transition="out" filter="blinds(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par>
                                <p:cTn id="46" presetID="3" presetClass="exit" presetSubtype="10" fill="hold" nodeType="withEffect">
                                  <p:stCondLst>
                                    <p:cond delay="0"/>
                                  </p:stCondLst>
                                  <p:childTnLst>
                                    <p:animEffect transition="out" filter="blinds(horizont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3" presetClass="exit" presetSubtype="10" fill="hold" grpId="1" nodeType="withEffect">
                                  <p:stCondLst>
                                    <p:cond delay="0"/>
                                  </p:stCondLst>
                                  <p:childTnLst>
                                    <p:animEffect transition="out" filter="blinds(horizontal)">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5" grpId="0"/>
      <p:bldP spid="15" grpId="1"/>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2F4041-4AF4-42BA-A07A-0640DF483120}"/>
              </a:ext>
            </a:extLst>
          </p:cNvPr>
          <p:cNvSpPr txBox="1"/>
          <p:nvPr/>
        </p:nvSpPr>
        <p:spPr>
          <a:xfrm>
            <a:off x="2274571" y="403896"/>
            <a:ext cx="8389620" cy="5974008"/>
          </a:xfrm>
          <a:prstGeom prst="rect">
            <a:avLst/>
          </a:prstGeom>
          <a:noFill/>
        </p:spPr>
        <p:txBody>
          <a:bodyPr wrap="square">
            <a:spAutoFit/>
          </a:bodyPr>
          <a:lstStyle/>
          <a:p>
            <a:pPr marL="0" marR="0" algn="just">
              <a:lnSpc>
                <a:spcPct val="115000"/>
              </a:lnSpc>
              <a:spcBef>
                <a:spcPts val="0"/>
              </a:spcBef>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hè</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rét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chổi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công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công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hè</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đông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5E3E2877-629E-4155-A2C3-9D9E31DA0132}"/>
              </a:ext>
            </a:extLst>
          </p:cNvPr>
          <p:cNvSpPr/>
          <p:nvPr/>
        </p:nvSpPr>
        <p:spPr>
          <a:xfrm>
            <a:off x="2171700" y="4366260"/>
            <a:ext cx="548640" cy="765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54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89D2ADBF-B5C9-432F-B623-A8B9985A2736}"/>
              </a:ext>
            </a:extLst>
          </p:cNvPr>
          <p:cNvCxnSpPr>
            <a:cxnSpLocks noChangeShapeType="1"/>
          </p:cNvCxnSpPr>
          <p:nvPr/>
        </p:nvCxnSpPr>
        <p:spPr bwMode="auto">
          <a:xfrm>
            <a:off x="6096000" y="152400"/>
            <a:ext cx="0" cy="655320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BE5ECD2D-A5CC-47F9-AA81-3AE946406DEE}"/>
              </a:ext>
            </a:extLst>
          </p:cNvPr>
          <p:cNvSpPr txBox="1"/>
          <p:nvPr/>
        </p:nvSpPr>
        <p:spPr>
          <a:xfrm>
            <a:off x="1760221" y="2214771"/>
            <a:ext cx="3188970" cy="2123658"/>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lề</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05B9775-3988-4067-9100-97F25A239FF5}"/>
              </a:ext>
            </a:extLst>
          </p:cNvPr>
          <p:cNvSpPr txBox="1"/>
          <p:nvPr/>
        </p:nvSpPr>
        <p:spPr>
          <a:xfrm>
            <a:off x="6183630" y="2329070"/>
            <a:ext cx="6008367" cy="1200329"/>
          </a:xfrm>
          <a:prstGeom prst="rect">
            <a:avLst/>
          </a:prstGeom>
          <a:noFill/>
        </p:spPr>
        <p:txBody>
          <a:bodyPr wrap="square">
            <a:spAutoFit/>
          </a:bodyPr>
          <a:lstStyle/>
          <a:p>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Tác</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giả</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nhắn</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nhủ</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với</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em</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điều</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gì</a:t>
            </a:r>
            <a:r>
              <a:rPr lang="en-US" sz="3600" dirty="0">
                <a:solidFill>
                  <a:srgbClr val="0070C0"/>
                </a:solidFill>
                <a:effectLst/>
                <a:latin typeface="Times New Roman" panose="02020603050405020304" pitchFamily="18" charset="0"/>
                <a:ea typeface="Calibri" panose="020F0502020204030204" pitchFamily="34" charset="0"/>
              </a:rPr>
              <a:t> qua 3 </a:t>
            </a:r>
            <a:r>
              <a:rPr lang="en-US" sz="3600" dirty="0" err="1">
                <a:solidFill>
                  <a:srgbClr val="0070C0"/>
                </a:solidFill>
                <a:effectLst/>
                <a:latin typeface="Times New Roman" panose="02020603050405020304" pitchFamily="18" charset="0"/>
                <a:ea typeface="Calibri" panose="020F0502020204030204" pitchFamily="34" charset="0"/>
              </a:rPr>
              <a:t>câu</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thơ</a:t>
            </a:r>
            <a:r>
              <a:rPr lang="en-US" sz="3600" dirty="0">
                <a:solidFill>
                  <a:srgbClr val="0070C0"/>
                </a:solidFill>
                <a:effectLst/>
                <a:latin typeface="Times New Roman" panose="02020603050405020304" pitchFamily="18" charset="0"/>
                <a:ea typeface="Calibri" panose="020F0502020204030204" pitchFamily="34" charset="0"/>
              </a:rPr>
              <a:t> </a:t>
            </a:r>
            <a:r>
              <a:rPr lang="en-US" sz="3600" dirty="0" err="1">
                <a:solidFill>
                  <a:srgbClr val="0070C0"/>
                </a:solidFill>
                <a:effectLst/>
                <a:latin typeface="Times New Roman" panose="02020603050405020304" pitchFamily="18" charset="0"/>
                <a:ea typeface="Calibri" panose="020F0502020204030204" pitchFamily="34" charset="0"/>
              </a:rPr>
              <a:t>cuối</a:t>
            </a:r>
            <a:r>
              <a:rPr lang="en-US" sz="3600" dirty="0">
                <a:solidFill>
                  <a:srgbClr val="0070C0"/>
                </a:solidFill>
                <a:effectLst/>
                <a:latin typeface="Times New Roman" panose="02020603050405020304" pitchFamily="18" charset="0"/>
                <a:ea typeface="Calibri" panose="020F0502020204030204" pitchFamily="34" charset="0"/>
              </a:rPr>
              <a:t>?</a:t>
            </a:r>
            <a:endParaRPr lang="en-US" sz="3600" dirty="0">
              <a:solidFill>
                <a:srgbClr val="0070C0"/>
              </a:solidFill>
            </a:endParaRPr>
          </a:p>
        </p:txBody>
      </p:sp>
      <p:sp>
        <p:nvSpPr>
          <p:cNvPr id="10" name="TextBox 9">
            <a:extLst>
              <a:ext uri="{FF2B5EF4-FFF2-40B4-BE49-F238E27FC236}">
                <a16:creationId xmlns:a16="http://schemas.microsoft.com/office/drawing/2014/main" id="{0E912C6C-EC94-4D60-BDD1-2AF6A68EC0D3}"/>
              </a:ext>
            </a:extLst>
          </p:cNvPr>
          <p:cNvSpPr txBox="1"/>
          <p:nvPr/>
        </p:nvSpPr>
        <p:spPr>
          <a:xfrm>
            <a:off x="6183630" y="3664565"/>
            <a:ext cx="5916925" cy="1754326"/>
          </a:xfrm>
          <a:prstGeom prst="rect">
            <a:avLst/>
          </a:prstGeom>
          <a:noFill/>
        </p:spPr>
        <p:txBody>
          <a:bodyPr wrap="square">
            <a:spAutoFit/>
          </a:bodyPr>
          <a:lstStyle/>
          <a:p>
            <a:pPr algn="just"/>
            <a:r>
              <a:rPr lang="en-US" sz="3600" dirty="0" err="1">
                <a:solidFill>
                  <a:srgbClr val="FF0000"/>
                </a:solidFill>
                <a:effectLst/>
                <a:latin typeface="Times New Roman" panose="02020603050405020304" pitchFamily="18" charset="0"/>
                <a:ea typeface="Calibri" panose="020F0502020204030204" pitchFamily="34" charset="0"/>
              </a:rPr>
              <a:t>Hãy</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giữ</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gìn</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đường</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phố</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môi</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trường</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sống</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quanh</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mình</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sạch</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đẹp</a:t>
            </a:r>
            <a:r>
              <a:rPr lang="en-US" sz="3600" dirty="0">
                <a:solidFill>
                  <a:srgbClr val="FF0000"/>
                </a:solidFill>
                <a:effectLst/>
                <a:latin typeface="Times New Roman" panose="02020603050405020304" pitchFamily="18" charset="0"/>
                <a:ea typeface="Calibri" panose="020F0502020204030204" pitchFamily="34" charset="0"/>
              </a:rPr>
              <a:t>. </a:t>
            </a:r>
            <a:endParaRPr lang="en-US" sz="3600" dirty="0">
              <a:solidFill>
                <a:srgbClr val="FF0000"/>
              </a:solidFill>
            </a:endParaRPr>
          </a:p>
        </p:txBody>
      </p:sp>
    </p:spTree>
    <p:extLst>
      <p:ext uri="{BB962C8B-B14F-4D97-AF65-F5344CB8AC3E}">
        <p14:creationId xmlns:p14="http://schemas.microsoft.com/office/powerpoint/2010/main" val="376360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BÉ QUÉT NHÀ - (BEAT CHUẨN) LỚP 1 - Vì Sự Bình Đẳng Và Dân Chủ Trong Giáo Dụ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6384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E2078E-5D2C-4A8F-BF18-327F618A334C}"/>
              </a:ext>
            </a:extLst>
          </p:cNvPr>
          <p:cNvSpPr txBox="1"/>
          <p:nvPr/>
        </p:nvSpPr>
        <p:spPr>
          <a:xfrm>
            <a:off x="694403" y="2602923"/>
            <a:ext cx="11031794" cy="2496517"/>
          </a:xfrm>
          <a:prstGeom prst="rect">
            <a:avLst/>
          </a:prstGeom>
          <a:noFill/>
        </p:spPr>
        <p:txBody>
          <a:bodyPr wrap="square" rtlCol="0">
            <a:spAutoFit/>
          </a:bodyPr>
          <a:lstStyle/>
          <a:p>
            <a:pPr algn="just">
              <a:lnSpc>
                <a:spcPct val="150000"/>
              </a:lnSpc>
            </a:pPr>
            <a:r>
              <a:rPr 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Arial" panose="020B0604020202020204" pitchFamily="34" charset="0"/>
              </a:rPr>
              <a:t>Công</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việc</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của</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chị</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lao</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công</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vô</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cùng</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vất</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vả</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nhưng</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có</a:t>
            </a:r>
            <a:r>
              <a:rPr lang="en-US" altLang="en-US" sz="3600" b="1" dirty="0">
                <a:latin typeface="Times New Roman" panose="02020603050405020304" pitchFamily="18" charset="0"/>
                <a:cs typeface="Arial" panose="020B0604020202020204" pitchFamily="34" charset="0"/>
              </a:rPr>
              <a:t> ý </a:t>
            </a:r>
            <a:r>
              <a:rPr lang="en-US" altLang="en-US" sz="3600" b="1" dirty="0" err="1">
                <a:latin typeface="Times New Roman" panose="02020603050405020304" pitchFamily="18" charset="0"/>
                <a:cs typeface="Arial" panose="020B0604020202020204" pitchFamily="34" charset="0"/>
              </a:rPr>
              <a:t>nghĩa</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lớn</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lao</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đối</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với</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xã</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hội</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Chúng</a:t>
            </a:r>
            <a:r>
              <a:rPr lang="en-US" altLang="en-US" sz="3600" b="1" dirty="0">
                <a:latin typeface="Times New Roman" panose="02020603050405020304" pitchFamily="18" charset="0"/>
                <a:cs typeface="Arial" panose="020B0604020202020204" pitchFamily="34" charset="0"/>
              </a:rPr>
              <a:t> ta </a:t>
            </a:r>
            <a:r>
              <a:rPr lang="en-US" altLang="en-US" sz="3600" b="1" dirty="0" err="1">
                <a:latin typeface="Times New Roman" panose="02020603050405020304" pitchFamily="18" charset="0"/>
                <a:cs typeface="Arial" panose="020B0604020202020204" pitchFamily="34" charset="0"/>
              </a:rPr>
              <a:t>cần</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phải</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kính</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trọng</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biết</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ơn</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những</a:t>
            </a:r>
            <a:r>
              <a:rPr lang="en-US" altLang="en-US" sz="3600" b="1" dirty="0">
                <a:latin typeface="Times New Roman" panose="02020603050405020304" pitchFamily="18" charset="0"/>
                <a:cs typeface="Arial" panose="020B0604020202020204" pitchFamily="34" charset="0"/>
              </a:rPr>
              <a:t> con </a:t>
            </a:r>
            <a:r>
              <a:rPr lang="en-US" altLang="en-US" sz="3600" b="1" dirty="0" err="1">
                <a:latin typeface="Times New Roman" panose="02020603050405020304" pitchFamily="18" charset="0"/>
                <a:cs typeface="Arial" panose="020B0604020202020204" pitchFamily="34" charset="0"/>
              </a:rPr>
              <a:t>người</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lao</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động</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thầm</a:t>
            </a:r>
            <a:r>
              <a:rPr lang="en-US" altLang="en-US" sz="3600" b="1" dirty="0">
                <a:latin typeface="Times New Roman" panose="02020603050405020304" pitchFamily="18" charset="0"/>
                <a:cs typeface="Arial" panose="020B0604020202020204" pitchFamily="34" charset="0"/>
              </a:rPr>
              <a:t> </a:t>
            </a:r>
            <a:r>
              <a:rPr lang="en-US" altLang="en-US" sz="3600" b="1" dirty="0" err="1">
                <a:latin typeface="Times New Roman" panose="02020603050405020304" pitchFamily="18" charset="0"/>
                <a:cs typeface="Arial" panose="020B0604020202020204" pitchFamily="34" charset="0"/>
              </a:rPr>
              <a:t>lặng</a:t>
            </a:r>
            <a:r>
              <a:rPr lang="en-US" altLang="en-US" sz="3600" b="1" dirty="0">
                <a:latin typeface="Times New Roman" panose="02020603050405020304" pitchFamily="18" charset="0"/>
                <a:cs typeface="Arial" panose="020B0604020202020204" pitchFamily="34"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9">
            <a:extLst>
              <a:ext uri="{FF2B5EF4-FFF2-40B4-BE49-F238E27FC236}">
                <a16:creationId xmlns:a16="http://schemas.microsoft.com/office/drawing/2014/main" id="{42BAB786-6317-4A62-9B09-E5ECA6C33C12}"/>
              </a:ext>
            </a:extLst>
          </p:cNvPr>
          <p:cNvSpPr txBox="1">
            <a:spLocks noChangeArrowheads="1"/>
          </p:cNvSpPr>
          <p:nvPr/>
        </p:nvSpPr>
        <p:spPr bwMode="auto">
          <a:xfrm>
            <a:off x="3810000" y="1706880"/>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NỘI DUNG</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1548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68F2ED17-4451-41B2-A4E7-67E8AFCB4B16}"/>
              </a:ext>
            </a:extLst>
          </p:cNvPr>
          <p:cNvSpPr txBox="1"/>
          <p:nvPr/>
        </p:nvSpPr>
        <p:spPr>
          <a:xfrm>
            <a:off x="977199" y="2532981"/>
            <a:ext cx="9731163"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ln/>
                <a:solidFill>
                  <a:srgbClr val="C00000"/>
                </a:solidFill>
                <a:latin typeface="Times New Roman" panose="02020603050405020304" pitchFamily="18" charset="0"/>
                <a:cs typeface="Times New Roman" panose="02020603050405020304" pitchFamily="18" charset="0"/>
                <a:sym typeface="+mn-ea"/>
              </a:rPr>
              <a:t>LUYỆN ĐỌC LẠI</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145028613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9825" y="484293"/>
            <a:ext cx="487163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TIẾNG CHỔI TRE</a:t>
            </a:r>
          </a:p>
        </p:txBody>
      </p:sp>
      <p:sp>
        <p:nvSpPr>
          <p:cNvPr id="6" name="TextBox 5">
            <a:extLst>
              <a:ext uri="{FF2B5EF4-FFF2-40B4-BE49-F238E27FC236}">
                <a16:creationId xmlns:a16="http://schemas.microsoft.com/office/drawing/2014/main" id="{86CFC984-E920-4F21-B967-B41952868327}"/>
              </a:ext>
            </a:extLst>
          </p:cNvPr>
          <p:cNvSpPr txBox="1"/>
          <p:nvPr/>
        </p:nvSpPr>
        <p:spPr>
          <a:xfrm>
            <a:off x="371142" y="1338157"/>
            <a:ext cx="4065392" cy="440120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ve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ngủ</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me</a:t>
            </a: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E37FC03-2EEA-4190-BBF0-C20DD78DF10F}"/>
              </a:ext>
            </a:extLst>
          </p:cNvPr>
          <p:cNvSpPr txBox="1"/>
          <p:nvPr/>
        </p:nvSpPr>
        <p:spPr>
          <a:xfrm>
            <a:off x="4734542" y="1343072"/>
            <a:ext cx="4065392" cy="4832092"/>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22AD051-F9FF-4937-9013-4119F0279697}"/>
              </a:ext>
            </a:extLst>
          </p:cNvPr>
          <p:cNvSpPr txBox="1"/>
          <p:nvPr/>
        </p:nvSpPr>
        <p:spPr>
          <a:xfrm>
            <a:off x="9313334" y="1338157"/>
            <a:ext cx="2709334" cy="5262979"/>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Hữu</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5465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22349B-D7AE-40BF-BF75-D365DD6AD600}"/>
              </a:ext>
            </a:extLst>
          </p:cNvPr>
          <p:cNvSpPr txBox="1"/>
          <p:nvPr/>
        </p:nvSpPr>
        <p:spPr>
          <a:xfrm>
            <a:off x="1498282" y="2329934"/>
            <a:ext cx="8575357" cy="646331"/>
          </a:xfrm>
          <a:prstGeom prst="rect">
            <a:avLst/>
          </a:prstGeom>
          <a:noFill/>
        </p:spPr>
        <p:txBody>
          <a:bodyPr wrap="square">
            <a:spAutoFit/>
          </a:bodyPr>
          <a:lstStyle/>
          <a:p>
            <a:pPr>
              <a:buFontTx/>
              <a:buNone/>
              <a:defRPr/>
            </a:pP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Để</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biết</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ơn</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chị</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lao</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công</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em</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cần</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làm</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gì</a:t>
            </a:r>
            <a:r>
              <a:rPr lang="en-US" altLang="en-US" sz="3600" kern="0" dirty="0">
                <a:solidFill>
                  <a:srgbClr val="0070C0"/>
                </a:solidFill>
                <a:latin typeface="Times New Roman" panose="02020603050405020304" pitchFamily="18" charset="0"/>
                <a:cs typeface="Times New Roman" panose="02020603050405020304" pitchFamily="18" charset="0"/>
              </a:rPr>
              <a:t>? </a:t>
            </a:r>
            <a:endParaRPr lang="en-US" altLang="en-US" sz="1400" kern="0"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9490C0A-AF8A-404D-A182-D4A313A07705}"/>
              </a:ext>
            </a:extLst>
          </p:cNvPr>
          <p:cNvSpPr txBox="1"/>
          <p:nvPr/>
        </p:nvSpPr>
        <p:spPr>
          <a:xfrm>
            <a:off x="1528762" y="3390900"/>
            <a:ext cx="8575357" cy="646331"/>
          </a:xfrm>
          <a:prstGeom prst="rect">
            <a:avLst/>
          </a:prstGeom>
          <a:noFill/>
        </p:spPr>
        <p:txBody>
          <a:bodyPr wrap="square">
            <a:spAutoFit/>
          </a:bodyPr>
          <a:lstStyle/>
          <a:p>
            <a:pPr>
              <a:buFontTx/>
              <a:buNone/>
              <a:defRPr/>
            </a:pP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Hãy</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kể</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những</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việc</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làm</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cụ</a:t>
            </a:r>
            <a:r>
              <a:rPr lang="en-US" altLang="en-US" sz="3600" kern="0" dirty="0">
                <a:solidFill>
                  <a:srgbClr val="0070C0"/>
                </a:solidFill>
                <a:latin typeface="Times New Roman" panose="02020603050405020304" pitchFamily="18" charset="0"/>
                <a:cs typeface="Times New Roman" panose="02020603050405020304" pitchFamily="18" charset="0"/>
              </a:rPr>
              <a:t> </a:t>
            </a:r>
            <a:r>
              <a:rPr lang="en-US" altLang="en-US" sz="3600" kern="0" dirty="0" err="1">
                <a:solidFill>
                  <a:srgbClr val="0070C0"/>
                </a:solidFill>
                <a:latin typeface="Times New Roman" panose="02020603050405020304" pitchFamily="18" charset="0"/>
                <a:cs typeface="Times New Roman" panose="02020603050405020304" pitchFamily="18" charset="0"/>
              </a:rPr>
              <a:t>thể</a:t>
            </a:r>
            <a:r>
              <a:rPr lang="en-US" altLang="en-US" sz="3600" kern="0" dirty="0">
                <a:solidFill>
                  <a:srgbClr val="0070C0"/>
                </a:solidFill>
                <a:latin typeface="Times New Roman" panose="02020603050405020304" pitchFamily="18" charset="0"/>
                <a:cs typeface="Times New Roman" panose="02020603050405020304" pitchFamily="18" charset="0"/>
              </a:rPr>
              <a:t>. </a:t>
            </a:r>
            <a:endParaRPr lang="en-US" altLang="en-US" sz="1400" kern="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03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a:extLst>
              <a:ext uri="{FF2B5EF4-FFF2-40B4-BE49-F238E27FC236}">
                <a16:creationId xmlns:a16="http://schemas.microsoft.com/office/drawing/2014/main" id="{EE0AB3EB-2BD8-42E7-B9E2-C22C31C959DB}"/>
              </a:ext>
            </a:extLst>
          </p:cNvPr>
          <p:cNvSpPr txBox="1">
            <a:spLocks noChangeArrowheads="1"/>
          </p:cNvSpPr>
          <p:nvPr/>
        </p:nvSpPr>
        <p:spPr bwMode="auto">
          <a:xfrm>
            <a:off x="3657601" y="304801"/>
            <a:ext cx="189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i="1">
                <a:latin typeface="Times New Roman" panose="02020603050405020304" pitchFamily="18" charset="0"/>
              </a:rPr>
              <a:t>                   </a:t>
            </a:r>
            <a:endParaRPr lang="en-US" altLang="en-US" sz="2800" b="1" i="1" u="sng">
              <a:latin typeface="Times New Roman" panose="02020603050405020304" pitchFamily="18" charset="0"/>
            </a:endParaRPr>
          </a:p>
        </p:txBody>
      </p:sp>
      <p:sp>
        <p:nvSpPr>
          <p:cNvPr id="16387" name="Text Box 12">
            <a:extLst>
              <a:ext uri="{FF2B5EF4-FFF2-40B4-BE49-F238E27FC236}">
                <a16:creationId xmlns:a16="http://schemas.microsoft.com/office/drawing/2014/main" id="{90FF67C3-8D1A-492F-9213-9DBCB6AA20F4}"/>
              </a:ext>
            </a:extLst>
          </p:cNvPr>
          <p:cNvSpPr txBox="1">
            <a:spLocks noChangeArrowheads="1"/>
          </p:cNvSpPr>
          <p:nvPr/>
        </p:nvSpPr>
        <p:spPr bwMode="auto">
          <a:xfrm>
            <a:off x="6019800" y="4114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13320" name="Nơi giữ chỗ cho Nội dung 2" descr="tieếngchooirtre.jpg">
            <a:extLst>
              <a:ext uri="{FF2B5EF4-FFF2-40B4-BE49-F238E27FC236}">
                <a16:creationId xmlns:a16="http://schemas.microsoft.com/office/drawing/2014/main" id="{8EB1987F-9C98-49A9-82F1-12F75B3F6D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30730" y="76200"/>
            <a:ext cx="4191000" cy="3276600"/>
          </a:xfrm>
        </p:spPr>
      </p:pic>
      <p:pic>
        <p:nvPicPr>
          <p:cNvPr id="13321" name="Ảnh 3" descr="bai chổi tre.jpg">
            <a:extLst>
              <a:ext uri="{FF2B5EF4-FFF2-40B4-BE49-F238E27FC236}">
                <a16:creationId xmlns:a16="http://schemas.microsoft.com/office/drawing/2014/main" id="{4674527B-E508-45D3-A0FF-B52168A6BF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676" y="76200"/>
            <a:ext cx="4114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MG5310resize[1]">
            <a:extLst>
              <a:ext uri="{FF2B5EF4-FFF2-40B4-BE49-F238E27FC236}">
                <a16:creationId xmlns:a16="http://schemas.microsoft.com/office/drawing/2014/main" id="{DEE032D7-EC04-4557-BE10-22FDA1601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238" y="3442290"/>
            <a:ext cx="419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84A4F44E-9FAD-4B98-8E19-5B2A09AA5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676" y="3442290"/>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ipe(down)">
                                      <p:cBhvr>
                                        <p:cTn id="7" dur="500"/>
                                        <p:tgtEl>
                                          <p:spTgt spid="133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321"/>
                                        </p:tgtEl>
                                        <p:attrNameLst>
                                          <p:attrName>style.visibility</p:attrName>
                                        </p:attrNameLst>
                                      </p:cBhvr>
                                      <p:to>
                                        <p:strVal val="visible"/>
                                      </p:to>
                                    </p:set>
                                    <p:animEffect transition="in" filter="wipe(down)">
                                      <p:cBhvr>
                                        <p:cTn id="12" dur="500"/>
                                        <p:tgtEl>
                                          <p:spTgt spid="133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àng xây dựng">
            <a:extLst>
              <a:ext uri="{FF2B5EF4-FFF2-40B4-BE49-F238E27FC236}">
                <a16:creationId xmlns:a16="http://schemas.microsoft.com/office/drawing/2014/main" id="{D7FD4C2A-9FF4-4FD2-A2BE-BDD2B39B0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1" y="3571876"/>
            <a:ext cx="441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Tuyển Shipper Giao Hàng 2020, Tìm Việc Làm Shipper Giao Chở Hàng ...">
            <a:extLst>
              <a:ext uri="{FF2B5EF4-FFF2-40B4-BE49-F238E27FC236}">
                <a16:creationId xmlns:a16="http://schemas.microsoft.com/office/drawing/2014/main" id="{1BF3F319-1C4F-4CE5-9F30-8BCB4AFD4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621" y="112713"/>
            <a:ext cx="4191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Thuốc nào chữa “bệnh” hành hung bác sĩ?">
            <a:extLst>
              <a:ext uri="{FF2B5EF4-FFF2-40B4-BE49-F238E27FC236}">
                <a16:creationId xmlns:a16="http://schemas.microsoft.com/office/drawing/2014/main" id="{68F71A99-C949-4CEF-B53F-6662F63E0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1" y="131763"/>
            <a:ext cx="43465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Duy trì hoạt động nghiệp vụ Cảnh sát giao thông để bảo đảm TTATGT">
            <a:extLst>
              <a:ext uri="{FF2B5EF4-FFF2-40B4-BE49-F238E27FC236}">
                <a16:creationId xmlns:a16="http://schemas.microsoft.com/office/drawing/2014/main" id="{806D2E6E-3DC6-4CB1-B657-F53ED2938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4571" y="3600450"/>
            <a:ext cx="42100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BBAD58CD-1C52-424D-9CFB-CEA412352144}"/>
              </a:ext>
            </a:extLst>
          </p:cNvPr>
          <p:cNvSpPr txBox="1">
            <a:spLocks noChangeArrowheads="1"/>
          </p:cNvSpPr>
          <p:nvPr/>
        </p:nvSpPr>
        <p:spPr bwMode="auto">
          <a:xfrm>
            <a:off x="559436" y="5964239"/>
            <a:ext cx="1371600" cy="460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Thợ xây</a:t>
            </a:r>
          </a:p>
        </p:txBody>
      </p:sp>
      <p:sp>
        <p:nvSpPr>
          <p:cNvPr id="7" name="Text Box 10">
            <a:extLst>
              <a:ext uri="{FF2B5EF4-FFF2-40B4-BE49-F238E27FC236}">
                <a16:creationId xmlns:a16="http://schemas.microsoft.com/office/drawing/2014/main" id="{BEBFC24B-7E5F-4D00-9165-742BED5E8284}"/>
              </a:ext>
            </a:extLst>
          </p:cNvPr>
          <p:cNvSpPr txBox="1">
            <a:spLocks noChangeArrowheads="1"/>
          </p:cNvSpPr>
          <p:nvPr/>
        </p:nvSpPr>
        <p:spPr bwMode="auto">
          <a:xfrm>
            <a:off x="7340284" y="5962651"/>
            <a:ext cx="281940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Cảnh sát giao thông</a:t>
            </a:r>
          </a:p>
        </p:txBody>
      </p:sp>
      <p:sp>
        <p:nvSpPr>
          <p:cNvPr id="8" name="Text Box 10">
            <a:extLst>
              <a:ext uri="{FF2B5EF4-FFF2-40B4-BE49-F238E27FC236}">
                <a16:creationId xmlns:a16="http://schemas.microsoft.com/office/drawing/2014/main" id="{2E90B0D7-A779-4D78-AB1D-225D8161CE01}"/>
              </a:ext>
            </a:extLst>
          </p:cNvPr>
          <p:cNvSpPr txBox="1">
            <a:spLocks noChangeArrowheads="1"/>
          </p:cNvSpPr>
          <p:nvPr/>
        </p:nvSpPr>
        <p:spPr bwMode="auto">
          <a:xfrm>
            <a:off x="9880285" y="2443164"/>
            <a:ext cx="1684337" cy="460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Giao hàng</a:t>
            </a:r>
          </a:p>
        </p:txBody>
      </p:sp>
      <p:sp>
        <p:nvSpPr>
          <p:cNvPr id="9" name="Text Box 10">
            <a:extLst>
              <a:ext uri="{FF2B5EF4-FFF2-40B4-BE49-F238E27FC236}">
                <a16:creationId xmlns:a16="http://schemas.microsoft.com/office/drawing/2014/main" id="{7970D82E-63CD-4F1E-95DA-051808EB8EE1}"/>
              </a:ext>
            </a:extLst>
          </p:cNvPr>
          <p:cNvSpPr txBox="1">
            <a:spLocks noChangeArrowheads="1"/>
          </p:cNvSpPr>
          <p:nvPr/>
        </p:nvSpPr>
        <p:spPr bwMode="auto">
          <a:xfrm>
            <a:off x="3858261" y="2471739"/>
            <a:ext cx="1063625" cy="460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dirty="0" err="1">
                <a:solidFill>
                  <a:srgbClr val="FF0000"/>
                </a:solidFill>
                <a:latin typeface="Times New Roman" panose="02020603050405020304" pitchFamily="18" charset="0"/>
              </a:rPr>
              <a:t>Bác</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sĩ</a:t>
            </a:r>
            <a:endParaRPr lang="en-US" altLang="en-US" sz="2400" b="1" dirty="0">
              <a:solidFill>
                <a:srgbClr val="FF0000"/>
              </a:solidFill>
              <a:latin typeface="Times New Roman" panose="02020603050405020304" pitchFamily="18" charset="0"/>
            </a:endParaRPr>
          </a:p>
        </p:txBody>
      </p:sp>
      <p:sp>
        <p:nvSpPr>
          <p:cNvPr id="10" name="Text Box 10">
            <a:extLst>
              <a:ext uri="{FF2B5EF4-FFF2-40B4-BE49-F238E27FC236}">
                <a16:creationId xmlns:a16="http://schemas.microsoft.com/office/drawing/2014/main" id="{654C9C16-B3DD-4C7A-A02C-680C2C71DC40}"/>
              </a:ext>
            </a:extLst>
          </p:cNvPr>
          <p:cNvSpPr txBox="1">
            <a:spLocks noChangeArrowheads="1"/>
          </p:cNvSpPr>
          <p:nvPr/>
        </p:nvSpPr>
        <p:spPr bwMode="auto">
          <a:xfrm>
            <a:off x="3014663" y="2819400"/>
            <a:ext cx="6267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400" b="1">
                <a:solidFill>
                  <a:srgbClr val="FF0000"/>
                </a:solidFill>
                <a:latin typeface="Times New Roman" panose="02020603050405020304" pitchFamily="18" charset="0"/>
              </a:rPr>
              <a:t>Lao động là vinh quang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wipe(down)">
                                      <p:cBhvr>
                                        <p:cTn id="7" dur="500"/>
                                        <p:tgtEl>
                                          <p:spTgt spid="26630"/>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9"/>
                                        </p:tgtEl>
                                        <p:attrNameLst>
                                          <p:attrName>style.visibility</p:attrName>
                                        </p:attrNameLst>
                                      </p:cBhvr>
                                      <p:to>
                                        <p:strVal val="visible"/>
                                      </p:to>
                                    </p:set>
                                    <p:anim calcmode="discrete" valueType="clr">
                                      <p:cBhvr override="childStyle">
                                        <p:cTn id="10"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9"/>
                                        </p:tgtEl>
                                        <p:attrNameLst>
                                          <p:attrName>fillcolor</p:attrName>
                                        </p:attrNameLst>
                                      </p:cBhvr>
                                      <p:tavLst>
                                        <p:tav tm="0">
                                          <p:val>
                                            <p:clrVal>
                                              <a:schemeClr val="accent2"/>
                                            </p:clrVal>
                                          </p:val>
                                        </p:tav>
                                        <p:tav tm="50000">
                                          <p:val>
                                            <p:clrVal>
                                              <a:schemeClr val="hlink"/>
                                            </p:clrVal>
                                          </p:val>
                                        </p:tav>
                                      </p:tavLst>
                                    </p:anim>
                                    <p:set>
                                      <p:cBhvr>
                                        <p:cTn id="12" dur="80"/>
                                        <p:tgtEl>
                                          <p:spTgt spid="9"/>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wipe(down)">
                                      <p:cBhvr>
                                        <p:cTn id="17" dur="500"/>
                                        <p:tgtEl>
                                          <p:spTgt spid="26628"/>
                                        </p:tgtEl>
                                      </p:cBhvr>
                                    </p:animEffect>
                                  </p:childTnLst>
                                </p:cTn>
                              </p:par>
                              <p:par>
                                <p:cTn id="18" presetID="27" presetClass="entr" presetSubtype="0" fill="hold" grpId="0" nodeType="withEffect">
                                  <p:stCondLst>
                                    <p:cond delay="0"/>
                                  </p:stCondLst>
                                  <p:iterate type="lt">
                                    <p:tmPct val="50000"/>
                                  </p:iterate>
                                  <p:childTnLst>
                                    <p:set>
                                      <p:cBhvr>
                                        <p:cTn id="19" dur="1" fill="hold">
                                          <p:stCondLst>
                                            <p:cond delay="0"/>
                                          </p:stCondLst>
                                        </p:cTn>
                                        <p:tgtEl>
                                          <p:spTgt spid="8"/>
                                        </p:tgtEl>
                                        <p:attrNameLst>
                                          <p:attrName>style.visibility</p:attrName>
                                        </p:attrNameLst>
                                      </p:cBhvr>
                                      <p:to>
                                        <p:strVal val="visible"/>
                                      </p:to>
                                    </p:set>
                                    <p:anim calcmode="discrete" valueType="clr">
                                      <p:cBhvr override="childStyle">
                                        <p:cTn id="2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
                                        </p:tgtEl>
                                        <p:attrNameLst>
                                          <p:attrName>fillcolor</p:attrName>
                                        </p:attrNameLst>
                                      </p:cBhvr>
                                      <p:tavLst>
                                        <p:tav tm="0">
                                          <p:val>
                                            <p:clrVal>
                                              <a:schemeClr val="accent2"/>
                                            </p:clrVal>
                                          </p:val>
                                        </p:tav>
                                        <p:tav tm="50000">
                                          <p:val>
                                            <p:clrVal>
                                              <a:schemeClr val="hlink"/>
                                            </p:clrVal>
                                          </p:val>
                                        </p:tav>
                                      </p:tavLst>
                                    </p:anim>
                                    <p:set>
                                      <p:cBhvr>
                                        <p:cTn id="22" dur="80"/>
                                        <p:tgtEl>
                                          <p:spTgt spid="8"/>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7"/>
                                        </p:tgtEl>
                                        <p:attrNameLst>
                                          <p:attrName>style.visibility</p:attrName>
                                        </p:attrNameLst>
                                      </p:cBhvr>
                                      <p:to>
                                        <p:strVal val="visible"/>
                                      </p:to>
                                    </p:set>
                                    <p:anim calcmode="discrete" valueType="clr">
                                      <p:cBhvr override="childStyle">
                                        <p:cTn id="2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
                                        </p:tgtEl>
                                        <p:attrNameLst>
                                          <p:attrName>fillcolor</p:attrName>
                                        </p:attrNameLst>
                                      </p:cBhvr>
                                      <p:tavLst>
                                        <p:tav tm="0">
                                          <p:val>
                                            <p:clrVal>
                                              <a:schemeClr val="accent2"/>
                                            </p:clrVal>
                                          </p:val>
                                        </p:tav>
                                        <p:tav tm="50000">
                                          <p:val>
                                            <p:clrVal>
                                              <a:schemeClr val="hlink"/>
                                            </p:clrVal>
                                          </p:val>
                                        </p:tav>
                                      </p:tavLst>
                                    </p:anim>
                                    <p:set>
                                      <p:cBhvr>
                                        <p:cTn id="29" dur="80"/>
                                        <p:tgtEl>
                                          <p:spTgt spid="7"/>
                                        </p:tgtEl>
                                        <p:attrNameLst>
                                          <p:attrName>fill.type</p:attrName>
                                        </p:attrNameLst>
                                      </p:cBhvr>
                                      <p:to>
                                        <p:strVal val="solid"/>
                                      </p:to>
                                    </p:set>
                                  </p:childTnLst>
                                </p:cTn>
                              </p:par>
                              <p:par>
                                <p:cTn id="30" presetID="22" presetClass="entr" presetSubtype="4" fill="hold" nodeType="withEffect">
                                  <p:stCondLst>
                                    <p:cond delay="0"/>
                                  </p:stCondLst>
                                  <p:childTnLst>
                                    <p:set>
                                      <p:cBhvr>
                                        <p:cTn id="31" dur="1" fill="hold">
                                          <p:stCondLst>
                                            <p:cond delay="0"/>
                                          </p:stCondLst>
                                        </p:cTn>
                                        <p:tgtEl>
                                          <p:spTgt spid="26632"/>
                                        </p:tgtEl>
                                        <p:attrNameLst>
                                          <p:attrName>style.visibility</p:attrName>
                                        </p:attrNameLst>
                                      </p:cBhvr>
                                      <p:to>
                                        <p:strVal val="visible"/>
                                      </p:to>
                                    </p:set>
                                    <p:animEffect transition="in" filter="wipe(down)">
                                      <p:cBhvr>
                                        <p:cTn id="32" dur="500"/>
                                        <p:tgtEl>
                                          <p:spTgt spid="2663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6626"/>
                                        </p:tgtEl>
                                        <p:attrNameLst>
                                          <p:attrName>style.visibility</p:attrName>
                                        </p:attrNameLst>
                                      </p:cBhvr>
                                      <p:to>
                                        <p:strVal val="visible"/>
                                      </p:to>
                                    </p:set>
                                    <p:animEffect transition="in" filter="wipe(down)">
                                      <p:cBhvr>
                                        <p:cTn id="37" dur="500"/>
                                        <p:tgtEl>
                                          <p:spTgt spid="26626"/>
                                        </p:tgtEl>
                                      </p:cBhvr>
                                    </p:animEffect>
                                  </p:childTnLst>
                                </p:cTn>
                              </p:par>
                              <p:par>
                                <p:cTn id="38" presetID="27" presetClass="entr" presetSubtype="0" fill="hold" grpId="0" nodeType="withEffect">
                                  <p:stCondLst>
                                    <p:cond delay="0"/>
                                  </p:stCondLst>
                                  <p:iterate type="lt">
                                    <p:tmPct val="50000"/>
                                  </p:iterate>
                                  <p:childTnLst>
                                    <p:set>
                                      <p:cBhvr>
                                        <p:cTn id="39" dur="1" fill="hold">
                                          <p:stCondLst>
                                            <p:cond delay="0"/>
                                          </p:stCondLst>
                                        </p:cTn>
                                        <p:tgtEl>
                                          <p:spTgt spid="6"/>
                                        </p:tgtEl>
                                        <p:attrNameLst>
                                          <p:attrName>style.visibility</p:attrName>
                                        </p:attrNameLst>
                                      </p:cBhvr>
                                      <p:to>
                                        <p:strVal val="visible"/>
                                      </p:to>
                                    </p:set>
                                    <p:anim calcmode="discrete" valueType="clr">
                                      <p:cBhvr override="childStyle">
                                        <p:cTn id="4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6"/>
                                        </p:tgtEl>
                                        <p:attrNameLst>
                                          <p:attrName>fillcolor</p:attrName>
                                        </p:attrNameLst>
                                      </p:cBhvr>
                                      <p:tavLst>
                                        <p:tav tm="0">
                                          <p:val>
                                            <p:clrVal>
                                              <a:schemeClr val="accent2"/>
                                            </p:clrVal>
                                          </p:val>
                                        </p:tav>
                                        <p:tav tm="50000">
                                          <p:val>
                                            <p:clrVal>
                                              <a:schemeClr val="hlink"/>
                                            </p:clrVal>
                                          </p:val>
                                        </p:tav>
                                      </p:tavLst>
                                    </p:anim>
                                    <p:set>
                                      <p:cBhvr>
                                        <p:cTn id="42" dur="80"/>
                                        <p:tgtEl>
                                          <p:spTgt spid="6"/>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xit" presetSubtype="4" fill="hold" nodeType="clickEffect">
                                  <p:stCondLst>
                                    <p:cond delay="0"/>
                                  </p:stCondLst>
                                  <p:childTnLst>
                                    <p:anim calcmode="lin" valueType="num">
                                      <p:cBhvr additive="base">
                                        <p:cTn id="46" dur="500"/>
                                        <p:tgtEl>
                                          <p:spTgt spid="26630"/>
                                        </p:tgtEl>
                                        <p:attrNameLst>
                                          <p:attrName>ppt_y</p:attrName>
                                        </p:attrNameLst>
                                      </p:cBhvr>
                                      <p:tavLst>
                                        <p:tav tm="0">
                                          <p:val>
                                            <p:strVal val="#ppt_y"/>
                                          </p:val>
                                        </p:tav>
                                        <p:tav tm="100000">
                                          <p:val>
                                            <p:strVal val="#ppt_y+#ppt_h*1.125000"/>
                                          </p:val>
                                        </p:tav>
                                      </p:tavLst>
                                    </p:anim>
                                    <p:animEffect transition="out" filter="wipe(down)">
                                      <p:cBhvr>
                                        <p:cTn id="47" dur="500"/>
                                        <p:tgtEl>
                                          <p:spTgt spid="26630"/>
                                        </p:tgtEl>
                                      </p:cBhvr>
                                    </p:animEffect>
                                    <p:set>
                                      <p:cBhvr>
                                        <p:cTn id="48" dur="1" fill="hold">
                                          <p:stCondLst>
                                            <p:cond delay="499"/>
                                          </p:stCondLst>
                                        </p:cTn>
                                        <p:tgtEl>
                                          <p:spTgt spid="26630"/>
                                        </p:tgtEl>
                                        <p:attrNameLst>
                                          <p:attrName>style.visibility</p:attrName>
                                        </p:attrNameLst>
                                      </p:cBhvr>
                                      <p:to>
                                        <p:strVal val="hidden"/>
                                      </p:to>
                                    </p:set>
                                  </p:childTnLst>
                                </p:cTn>
                              </p:par>
                              <p:par>
                                <p:cTn id="49" presetID="12" presetClass="exit" presetSubtype="4" fill="hold" grpId="1" nodeType="withEffect">
                                  <p:stCondLst>
                                    <p:cond delay="0"/>
                                  </p:stCondLst>
                                  <p:iterate type="lt">
                                    <p:tmPct val="0"/>
                                  </p:iterate>
                                  <p:childTnLst>
                                    <p:anim calcmode="lin" valueType="num">
                                      <p:cBhvr additive="base">
                                        <p:cTn id="50" dur="500"/>
                                        <p:tgtEl>
                                          <p:spTgt spid="9"/>
                                        </p:tgtEl>
                                        <p:attrNameLst>
                                          <p:attrName>ppt_y</p:attrName>
                                        </p:attrNameLst>
                                      </p:cBhvr>
                                      <p:tavLst>
                                        <p:tav tm="0">
                                          <p:val>
                                            <p:strVal val="#ppt_y"/>
                                          </p:val>
                                        </p:tav>
                                        <p:tav tm="100000">
                                          <p:val>
                                            <p:strVal val="#ppt_y+#ppt_h*1.125000"/>
                                          </p:val>
                                        </p:tav>
                                      </p:tavLst>
                                    </p:anim>
                                    <p:animEffect transition="out" filter="wipe(down)">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2" presetClass="exit" presetSubtype="4" fill="hold" nodeType="withEffect">
                                  <p:stCondLst>
                                    <p:cond delay="0"/>
                                  </p:stCondLst>
                                  <p:childTnLst>
                                    <p:anim calcmode="lin" valueType="num">
                                      <p:cBhvr additive="base">
                                        <p:cTn id="54" dur="500"/>
                                        <p:tgtEl>
                                          <p:spTgt spid="26628"/>
                                        </p:tgtEl>
                                        <p:attrNameLst>
                                          <p:attrName>ppt_y</p:attrName>
                                        </p:attrNameLst>
                                      </p:cBhvr>
                                      <p:tavLst>
                                        <p:tav tm="0">
                                          <p:val>
                                            <p:strVal val="#ppt_y"/>
                                          </p:val>
                                        </p:tav>
                                        <p:tav tm="100000">
                                          <p:val>
                                            <p:strVal val="#ppt_y+#ppt_h*1.125000"/>
                                          </p:val>
                                        </p:tav>
                                      </p:tavLst>
                                    </p:anim>
                                    <p:animEffect transition="out" filter="wipe(down)">
                                      <p:cBhvr>
                                        <p:cTn id="55" dur="500"/>
                                        <p:tgtEl>
                                          <p:spTgt spid="26628"/>
                                        </p:tgtEl>
                                      </p:cBhvr>
                                    </p:animEffect>
                                    <p:set>
                                      <p:cBhvr>
                                        <p:cTn id="56" dur="1" fill="hold">
                                          <p:stCondLst>
                                            <p:cond delay="499"/>
                                          </p:stCondLst>
                                        </p:cTn>
                                        <p:tgtEl>
                                          <p:spTgt spid="26628"/>
                                        </p:tgtEl>
                                        <p:attrNameLst>
                                          <p:attrName>style.visibility</p:attrName>
                                        </p:attrNameLst>
                                      </p:cBhvr>
                                      <p:to>
                                        <p:strVal val="hidden"/>
                                      </p:to>
                                    </p:set>
                                  </p:childTnLst>
                                </p:cTn>
                              </p:par>
                              <p:par>
                                <p:cTn id="57" presetID="12" presetClass="exit" presetSubtype="4" fill="hold" grpId="1" nodeType="withEffect">
                                  <p:stCondLst>
                                    <p:cond delay="0"/>
                                  </p:stCondLst>
                                  <p:iterate type="lt">
                                    <p:tmPct val="0"/>
                                  </p:iterate>
                                  <p:childTnLst>
                                    <p:anim calcmode="lin" valueType="num">
                                      <p:cBhvr additive="base">
                                        <p:cTn id="58" dur="500"/>
                                        <p:tgtEl>
                                          <p:spTgt spid="8"/>
                                        </p:tgtEl>
                                        <p:attrNameLst>
                                          <p:attrName>ppt_y</p:attrName>
                                        </p:attrNameLst>
                                      </p:cBhvr>
                                      <p:tavLst>
                                        <p:tav tm="0">
                                          <p:val>
                                            <p:strVal val="#ppt_y"/>
                                          </p:val>
                                        </p:tav>
                                        <p:tav tm="100000">
                                          <p:val>
                                            <p:strVal val="#ppt_y+#ppt_h*1.125000"/>
                                          </p:val>
                                        </p:tav>
                                      </p:tavLst>
                                    </p:anim>
                                    <p:animEffect transition="out" filter="wipe(down)">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2" presetClass="exit" presetSubtype="4" fill="hold" grpId="1" nodeType="withEffect">
                                  <p:stCondLst>
                                    <p:cond delay="0"/>
                                  </p:stCondLst>
                                  <p:iterate type="lt">
                                    <p:tmPct val="0"/>
                                  </p:iterate>
                                  <p:childTnLst>
                                    <p:anim calcmode="lin" valueType="num">
                                      <p:cBhvr additive="base">
                                        <p:cTn id="62" dur="500"/>
                                        <p:tgtEl>
                                          <p:spTgt spid="7"/>
                                        </p:tgtEl>
                                        <p:attrNameLst>
                                          <p:attrName>ppt_y</p:attrName>
                                        </p:attrNameLst>
                                      </p:cBhvr>
                                      <p:tavLst>
                                        <p:tav tm="0">
                                          <p:val>
                                            <p:strVal val="#ppt_y"/>
                                          </p:val>
                                        </p:tav>
                                        <p:tav tm="100000">
                                          <p:val>
                                            <p:strVal val="#ppt_y+#ppt_h*1.125000"/>
                                          </p:val>
                                        </p:tav>
                                      </p:tavLst>
                                    </p:anim>
                                    <p:animEffect transition="out" filter="wipe(down)">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2" presetClass="exit" presetSubtype="4" fill="hold" nodeType="withEffect">
                                  <p:stCondLst>
                                    <p:cond delay="0"/>
                                  </p:stCondLst>
                                  <p:childTnLst>
                                    <p:anim calcmode="lin" valueType="num">
                                      <p:cBhvr additive="base">
                                        <p:cTn id="66" dur="500"/>
                                        <p:tgtEl>
                                          <p:spTgt spid="26632"/>
                                        </p:tgtEl>
                                        <p:attrNameLst>
                                          <p:attrName>ppt_y</p:attrName>
                                        </p:attrNameLst>
                                      </p:cBhvr>
                                      <p:tavLst>
                                        <p:tav tm="0">
                                          <p:val>
                                            <p:strVal val="#ppt_y"/>
                                          </p:val>
                                        </p:tav>
                                        <p:tav tm="100000">
                                          <p:val>
                                            <p:strVal val="#ppt_y+#ppt_h*1.125000"/>
                                          </p:val>
                                        </p:tav>
                                      </p:tavLst>
                                    </p:anim>
                                    <p:animEffect transition="out" filter="wipe(down)">
                                      <p:cBhvr>
                                        <p:cTn id="67" dur="500"/>
                                        <p:tgtEl>
                                          <p:spTgt spid="26632"/>
                                        </p:tgtEl>
                                      </p:cBhvr>
                                    </p:animEffect>
                                    <p:set>
                                      <p:cBhvr>
                                        <p:cTn id="68" dur="1" fill="hold">
                                          <p:stCondLst>
                                            <p:cond delay="499"/>
                                          </p:stCondLst>
                                        </p:cTn>
                                        <p:tgtEl>
                                          <p:spTgt spid="26632"/>
                                        </p:tgtEl>
                                        <p:attrNameLst>
                                          <p:attrName>style.visibility</p:attrName>
                                        </p:attrNameLst>
                                      </p:cBhvr>
                                      <p:to>
                                        <p:strVal val="hidden"/>
                                      </p:to>
                                    </p:set>
                                  </p:childTnLst>
                                </p:cTn>
                              </p:par>
                              <p:par>
                                <p:cTn id="69" presetID="12" presetClass="exit" presetSubtype="4" fill="hold" nodeType="withEffect">
                                  <p:stCondLst>
                                    <p:cond delay="0"/>
                                  </p:stCondLst>
                                  <p:childTnLst>
                                    <p:anim calcmode="lin" valueType="num">
                                      <p:cBhvr additive="base">
                                        <p:cTn id="70" dur="500"/>
                                        <p:tgtEl>
                                          <p:spTgt spid="26626"/>
                                        </p:tgtEl>
                                        <p:attrNameLst>
                                          <p:attrName>ppt_y</p:attrName>
                                        </p:attrNameLst>
                                      </p:cBhvr>
                                      <p:tavLst>
                                        <p:tav tm="0">
                                          <p:val>
                                            <p:strVal val="#ppt_y"/>
                                          </p:val>
                                        </p:tav>
                                        <p:tav tm="100000">
                                          <p:val>
                                            <p:strVal val="#ppt_y+#ppt_h*1.125000"/>
                                          </p:val>
                                        </p:tav>
                                      </p:tavLst>
                                    </p:anim>
                                    <p:animEffect transition="out" filter="wipe(down)">
                                      <p:cBhvr>
                                        <p:cTn id="71" dur="500"/>
                                        <p:tgtEl>
                                          <p:spTgt spid="26626"/>
                                        </p:tgtEl>
                                      </p:cBhvr>
                                    </p:animEffect>
                                    <p:set>
                                      <p:cBhvr>
                                        <p:cTn id="72" dur="1" fill="hold">
                                          <p:stCondLst>
                                            <p:cond delay="499"/>
                                          </p:stCondLst>
                                        </p:cTn>
                                        <p:tgtEl>
                                          <p:spTgt spid="26626"/>
                                        </p:tgtEl>
                                        <p:attrNameLst>
                                          <p:attrName>style.visibility</p:attrName>
                                        </p:attrNameLst>
                                      </p:cBhvr>
                                      <p:to>
                                        <p:strVal val="hidden"/>
                                      </p:to>
                                    </p:set>
                                  </p:childTnLst>
                                </p:cTn>
                              </p:par>
                              <p:par>
                                <p:cTn id="73" presetID="12" presetClass="exit" presetSubtype="4" fill="hold" grpId="1" nodeType="withEffect">
                                  <p:stCondLst>
                                    <p:cond delay="0"/>
                                  </p:stCondLst>
                                  <p:iterate type="lt">
                                    <p:tmPct val="0"/>
                                  </p:iterate>
                                  <p:childTnLst>
                                    <p:anim calcmode="lin" valueType="num">
                                      <p:cBhvr additive="base">
                                        <p:cTn id="74" dur="500"/>
                                        <p:tgtEl>
                                          <p:spTgt spid="6"/>
                                        </p:tgtEl>
                                        <p:attrNameLst>
                                          <p:attrName>ppt_y</p:attrName>
                                        </p:attrNameLst>
                                      </p:cBhvr>
                                      <p:tavLst>
                                        <p:tav tm="0">
                                          <p:val>
                                            <p:strVal val="#ppt_y"/>
                                          </p:val>
                                        </p:tav>
                                        <p:tav tm="100000">
                                          <p:val>
                                            <p:strVal val="#ppt_y+#ppt_h*1.125000"/>
                                          </p:val>
                                        </p:tav>
                                      </p:tavLst>
                                    </p:anim>
                                    <p:animEffect transition="out" filter="wipe(down)">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10"/>
                                        </p:tgtEl>
                                        <p:attrNameLst>
                                          <p:attrName>style.visibility</p:attrName>
                                        </p:attrNameLst>
                                      </p:cBhvr>
                                      <p:to>
                                        <p:strVal val="visible"/>
                                      </p:to>
                                    </p:set>
                                    <p:anim calcmode="discrete" valueType="clr">
                                      <p:cBhvr override="childStyle">
                                        <p:cTn id="81"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10"/>
                                        </p:tgtEl>
                                        <p:attrNameLst>
                                          <p:attrName>fillcolor</p:attrName>
                                        </p:attrNameLst>
                                      </p:cBhvr>
                                      <p:tavLst>
                                        <p:tav tm="0">
                                          <p:val>
                                            <p:clrVal>
                                              <a:schemeClr val="accent2"/>
                                            </p:clrVal>
                                          </p:val>
                                        </p:tav>
                                        <p:tav tm="50000">
                                          <p:val>
                                            <p:clrVal>
                                              <a:schemeClr val="hlink"/>
                                            </p:clrVal>
                                          </p:val>
                                        </p:tav>
                                      </p:tavLst>
                                    </p:anim>
                                    <p:set>
                                      <p:cBhvr>
                                        <p:cTn id="83"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68F2ED17-4451-41B2-A4E7-67E8AFCB4B16}"/>
              </a:ext>
            </a:extLst>
          </p:cNvPr>
          <p:cNvSpPr txBox="1"/>
          <p:nvPr/>
        </p:nvSpPr>
        <p:spPr>
          <a:xfrm>
            <a:off x="977199" y="2532981"/>
            <a:ext cx="10967151"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ln/>
                <a:solidFill>
                  <a:srgbClr val="C00000"/>
                </a:solidFill>
                <a:latin typeface="Times New Roman" panose="02020603050405020304" pitchFamily="18" charset="0"/>
                <a:cs typeface="Times New Roman" panose="02020603050405020304" pitchFamily="18" charset="0"/>
                <a:sym typeface="+mn-ea"/>
              </a:rPr>
              <a:t>LUYỆN TẬP THEO VĂN BẢN</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151835410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345E6474-C358-4C34-BE3C-7FC71211237D}"/>
              </a:ext>
            </a:extLst>
          </p:cNvPr>
          <p:cNvCxnSpPr>
            <a:cxnSpLocks noChangeShapeType="1"/>
          </p:cNvCxnSpPr>
          <p:nvPr/>
        </p:nvCxnSpPr>
        <p:spPr bwMode="auto">
          <a:xfrm>
            <a:off x="6096000" y="41910"/>
            <a:ext cx="0" cy="655320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629AA6F4-CCD0-48A5-A217-88ED4642CB0A}"/>
              </a:ext>
            </a:extLst>
          </p:cNvPr>
          <p:cNvSpPr txBox="1"/>
          <p:nvPr/>
        </p:nvSpPr>
        <p:spPr>
          <a:xfrm>
            <a:off x="6206494" y="1890058"/>
            <a:ext cx="5703559" cy="1938992"/>
          </a:xfrm>
          <a:prstGeom prst="rect">
            <a:avLst/>
          </a:prstGeom>
          <a:noFill/>
        </p:spPr>
        <p:txBody>
          <a:bodyPr wrap="square">
            <a:spAutoFit/>
          </a:bodyPr>
          <a:lstStyle/>
          <a:p>
            <a:pPr algn="just"/>
            <a:r>
              <a:rPr lang="en-US" sz="4000" dirty="0" err="1">
                <a:solidFill>
                  <a:srgbClr val="0070C0"/>
                </a:solidFill>
                <a:latin typeface="Times New Roman" panose="02020603050405020304" pitchFamily="18" charset="0"/>
                <a:cs typeface="Times New Roman" panose="02020603050405020304" pitchFamily="18" charset="0"/>
              </a:rPr>
              <a:t>Bài</a:t>
            </a:r>
            <a:r>
              <a:rPr lang="en-US" sz="4000" dirty="0">
                <a:solidFill>
                  <a:srgbClr val="0070C0"/>
                </a:solidFill>
                <a:latin typeface="Times New Roman" panose="02020603050405020304" pitchFamily="18" charset="0"/>
                <a:cs typeface="Times New Roman" panose="02020603050405020304" pitchFamily="18" charset="0"/>
              </a:rPr>
              <a:t> 1.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đoạn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thơ</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thứ</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nhất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từ</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nào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miêu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tả</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âm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thanh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của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tiếng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chổi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tre</a:t>
            </a:r>
            <a:r>
              <a:rPr lang="en-US" sz="4000"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5291A004-6D68-4C94-A96F-ABE7E461AF0D}"/>
              </a:ext>
            </a:extLst>
          </p:cNvPr>
          <p:cNvSpPr txBox="1"/>
          <p:nvPr/>
        </p:nvSpPr>
        <p:spPr>
          <a:xfrm>
            <a:off x="1611630" y="372725"/>
            <a:ext cx="4065392" cy="618630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hè</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Khi </a:t>
            </a:r>
            <a:r>
              <a:rPr lang="en-US" sz="3600" dirty="0" err="1">
                <a:latin typeface="Times New Roman" panose="02020603050405020304" pitchFamily="18" charset="0"/>
                <a:cs typeface="Times New Roman" panose="02020603050405020304" pitchFamily="18" charset="0"/>
              </a:rPr>
              <a:t>ve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ve</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nghe</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Phú</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tre</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Xao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me</a:t>
            </a:r>
          </a:p>
          <a:p>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tre</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Đêm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hè</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Quét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rác</a:t>
            </a:r>
            <a:r>
              <a:rPr lang="en-US" sz="3600" dirty="0">
                <a:latin typeface="Times New Roman" panose="02020603050405020304" pitchFamily="18" charset="0"/>
                <a:cs typeface="Times New Roman" panose="02020603050405020304" pitchFamily="18" charset="0"/>
              </a:rPr>
              <a:t>…</a:t>
            </a:r>
          </a:p>
        </p:txBody>
      </p:sp>
      <p:cxnSp>
        <p:nvCxnSpPr>
          <p:cNvPr id="10" name="Straight Connector 9">
            <a:extLst>
              <a:ext uri="{FF2B5EF4-FFF2-40B4-BE49-F238E27FC236}">
                <a16:creationId xmlns:a16="http://schemas.microsoft.com/office/drawing/2014/main" id="{5AA2389F-FE7C-45D7-A443-5A8F4A06E7D4}"/>
              </a:ext>
            </a:extLst>
          </p:cNvPr>
          <p:cNvCxnSpPr>
            <a:cxnSpLocks/>
          </p:cNvCxnSpPr>
          <p:nvPr/>
        </p:nvCxnSpPr>
        <p:spPr>
          <a:xfrm>
            <a:off x="1611630" y="4777740"/>
            <a:ext cx="16916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77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55C240-1300-4A13-B920-7A492C3B6F22}"/>
              </a:ext>
            </a:extLst>
          </p:cNvPr>
          <p:cNvSpPr txBox="1"/>
          <p:nvPr/>
        </p:nvSpPr>
        <p:spPr>
          <a:xfrm>
            <a:off x="971550" y="792991"/>
            <a:ext cx="10584179" cy="689099"/>
          </a:xfrm>
          <a:prstGeom prst="rect">
            <a:avLst/>
          </a:prstGeom>
          <a:noFill/>
        </p:spPr>
        <p:txBody>
          <a:bodyPr wrap="square">
            <a:spAutoFit/>
          </a:bodyPr>
          <a:lstStyle/>
          <a:p>
            <a:pPr marL="0" marR="0" algn="just">
              <a:lnSpc>
                <a:spcPct val="115000"/>
              </a:lnSpc>
              <a:spcBef>
                <a:spcPts val="0"/>
              </a:spcBef>
              <a:spcAft>
                <a:spcPts val="800"/>
              </a:spcAft>
            </a:pP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ơn</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3F32B5A-7306-435E-8893-18602729276D}"/>
              </a:ext>
            </a:extLst>
          </p:cNvPr>
          <p:cNvSpPr txBox="1"/>
          <p:nvPr/>
        </p:nvSpPr>
        <p:spPr>
          <a:xfrm>
            <a:off x="803910" y="3562033"/>
            <a:ext cx="10584179" cy="1326197"/>
          </a:xfrm>
          <a:prstGeom prst="rect">
            <a:avLst/>
          </a:prstGeom>
          <a:noFill/>
        </p:spPr>
        <p:txBody>
          <a:bodyPr wrap="square">
            <a:spAutoFit/>
          </a:bodyPr>
          <a:lstStyle/>
          <a:p>
            <a:pPr marL="0" marR="0" algn="just">
              <a:lnSpc>
                <a:spcPct val="115000"/>
              </a:lnSpc>
              <a:spcBef>
                <a:spcPts val="0"/>
              </a:spcBef>
              <a:spcAft>
                <a:spcPts val="800"/>
              </a:spcAft>
            </a:pP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ơn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Nhờ</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chị</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thêm</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67259EA-77BD-416E-ABBF-5DCF475CF5FA}"/>
              </a:ext>
            </a:extLst>
          </p:cNvPr>
          <p:cNvSpPr txBox="1"/>
          <p:nvPr/>
        </p:nvSpPr>
        <p:spPr>
          <a:xfrm>
            <a:off x="971549" y="2334197"/>
            <a:ext cx="10584179" cy="689099"/>
          </a:xfrm>
          <a:prstGeom prst="rect">
            <a:avLst/>
          </a:prstGeom>
          <a:noFill/>
        </p:spPr>
        <p:txBody>
          <a:bodyPr wrap="square">
            <a:spAutoFit/>
          </a:bodyPr>
          <a:lstStyle/>
          <a:p>
            <a:pPr marL="0" marR="0" algn="just">
              <a:lnSpc>
                <a:spcPct val="115000"/>
              </a:lnSpc>
              <a:spcBef>
                <a:spcPts val="0"/>
              </a:spcBef>
              <a:spcAft>
                <a:spcPts val="800"/>
              </a:spcAft>
            </a:pP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ơn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ạ!</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08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1352550"/>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p:cNvSpPr txBox="1">
            <a:spLocks noChangeArrowheads="1"/>
          </p:cNvSpPr>
          <p:nvPr/>
        </p:nvSpPr>
        <p:spPr bwMode="auto">
          <a:xfrm>
            <a:off x="3124200" y="3973513"/>
            <a:ext cx="429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dirty="0">
                <a:solidFill>
                  <a:srgbClr val="C00000"/>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3787608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5E0CD2-EF5D-430F-85B0-CDCFC2CC9B42}"/>
              </a:ext>
            </a:extLst>
          </p:cNvPr>
          <p:cNvSpPr txBox="1"/>
          <p:nvPr/>
        </p:nvSpPr>
        <p:spPr>
          <a:xfrm>
            <a:off x="3887501" y="53166"/>
            <a:ext cx="5290185" cy="556434"/>
          </a:xfrm>
          <a:prstGeom prst="rect">
            <a:avLst/>
          </a:prstGeom>
          <a:noFill/>
        </p:spPr>
        <p:txBody>
          <a:bodyPr wrap="square" rtlCol="0">
            <a:spAutoFit/>
          </a:bodyPr>
          <a:lstStyle/>
          <a:p>
            <a:pPr marL="0" marR="0" algn="just">
              <a:lnSpc>
                <a:spcPct val="115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THẢO LUẬN NHÓM ĐÔI</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FD1BA81-FFA1-4867-B929-7E07A82A9DFA}"/>
              </a:ext>
            </a:extLst>
          </p:cNvPr>
          <p:cNvPicPr>
            <a:picLocks noChangeAspect="1"/>
          </p:cNvPicPr>
          <p:nvPr/>
        </p:nvPicPr>
        <p:blipFill>
          <a:blip r:embed="rId2"/>
          <a:stretch>
            <a:fillRect/>
          </a:stretch>
        </p:blipFill>
        <p:spPr>
          <a:xfrm>
            <a:off x="29272" y="609601"/>
            <a:ext cx="5905501" cy="3420140"/>
          </a:xfrm>
          <a:prstGeom prst="rect">
            <a:avLst/>
          </a:prstGeom>
          <a:ln>
            <a:solidFill>
              <a:schemeClr val="tx1"/>
            </a:solidFill>
          </a:ln>
        </p:spPr>
      </p:pic>
      <p:pic>
        <p:nvPicPr>
          <p:cNvPr id="7" name="Picture 6">
            <a:extLst>
              <a:ext uri="{FF2B5EF4-FFF2-40B4-BE49-F238E27FC236}">
                <a16:creationId xmlns:a16="http://schemas.microsoft.com/office/drawing/2014/main" id="{AF88C99B-BABD-4810-A542-83650C78AB69}"/>
              </a:ext>
            </a:extLst>
          </p:cNvPr>
          <p:cNvPicPr>
            <a:picLocks noChangeAspect="1"/>
          </p:cNvPicPr>
          <p:nvPr/>
        </p:nvPicPr>
        <p:blipFill>
          <a:blip r:embed="rId3"/>
          <a:stretch>
            <a:fillRect/>
          </a:stretch>
        </p:blipFill>
        <p:spPr>
          <a:xfrm>
            <a:off x="6163373" y="609601"/>
            <a:ext cx="6028627" cy="3420140"/>
          </a:xfrm>
          <a:prstGeom prst="rect">
            <a:avLst/>
          </a:prstGeom>
          <a:ln>
            <a:solidFill>
              <a:schemeClr val="tx1"/>
            </a:solidFill>
          </a:ln>
        </p:spPr>
      </p:pic>
      <p:sp>
        <p:nvSpPr>
          <p:cNvPr id="9" name="TextBox 8">
            <a:extLst>
              <a:ext uri="{FF2B5EF4-FFF2-40B4-BE49-F238E27FC236}">
                <a16:creationId xmlns:a16="http://schemas.microsoft.com/office/drawing/2014/main" id="{0D0620BB-CDD4-485A-91D6-188E0F4646F1}"/>
              </a:ext>
            </a:extLst>
          </p:cNvPr>
          <p:cNvSpPr txBox="1"/>
          <p:nvPr/>
        </p:nvSpPr>
        <p:spPr>
          <a:xfrm>
            <a:off x="390525" y="3952580"/>
            <a:ext cx="11410950" cy="2554545"/>
          </a:xfrm>
          <a:prstGeom prst="rect">
            <a:avLst/>
          </a:prstGeom>
          <a:noFill/>
        </p:spPr>
        <p:txBody>
          <a:bodyPr wrap="square">
            <a:spAutoFit/>
          </a:bodyPr>
          <a:lstStyle/>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Quan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573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3F3A4B-F68C-426C-9963-540734AC489D}"/>
              </a:ext>
            </a:extLst>
          </p:cNvPr>
          <p:cNvSpPr txBox="1"/>
          <p:nvPr/>
        </p:nvSpPr>
        <p:spPr>
          <a:xfrm>
            <a:off x="1800224" y="1872734"/>
            <a:ext cx="9446896" cy="523220"/>
          </a:xfrm>
          <a:prstGeom prst="rect">
            <a:avLst/>
          </a:prstGeom>
          <a:noFill/>
        </p:spPr>
        <p:txBody>
          <a:bodyPr wrap="square">
            <a:spAutoFit/>
          </a:bodyPr>
          <a:lstStyle/>
          <a:p>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Em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bao </a:t>
            </a:r>
            <a:r>
              <a:rPr lang="en-US" sz="2800" dirty="0" err="1">
                <a:effectLst/>
                <a:latin typeface="Times New Roman" panose="02020603050405020304" pitchFamily="18" charset="0"/>
                <a:ea typeface="Calibri" panose="020F0502020204030204" pitchFamily="34" charset="0"/>
              </a:rPr>
              <a:t>giờ</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nhìn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đang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việc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chưa</a:t>
            </a:r>
            <a:r>
              <a:rPr lang="en-US" sz="2800" dirty="0">
                <a:effectLst/>
                <a:latin typeface="Times New Roman" panose="02020603050405020304" pitchFamily="18" charset="0"/>
                <a:ea typeface="Calibri" panose="020F0502020204030204" pitchFamily="34" charset="0"/>
              </a:rPr>
              <a:t>?</a:t>
            </a:r>
            <a:endParaRPr lang="en-US" sz="2800" dirty="0"/>
          </a:p>
        </p:txBody>
      </p:sp>
      <p:sp>
        <p:nvSpPr>
          <p:cNvPr id="4" name="TextBox 3">
            <a:extLst>
              <a:ext uri="{FF2B5EF4-FFF2-40B4-BE49-F238E27FC236}">
                <a16:creationId xmlns:a16="http://schemas.microsoft.com/office/drawing/2014/main" id="{B6544C87-C6E3-42D1-8CA6-B3860C98844D}"/>
              </a:ext>
            </a:extLst>
          </p:cNvPr>
          <p:cNvSpPr txBox="1"/>
          <p:nvPr/>
        </p:nvSpPr>
        <p:spPr>
          <a:xfrm>
            <a:off x="1800224" y="2634734"/>
            <a:ext cx="9039225" cy="556434"/>
          </a:xfrm>
          <a:prstGeom prst="rect">
            <a:avLst/>
          </a:prstGeom>
          <a:noFill/>
        </p:spPr>
        <p:txBody>
          <a:bodyPr wrap="square">
            <a:spAutoFit/>
          </a:bodyPr>
          <a:lstStyle/>
          <a:p>
            <a:pPr marL="0" marR="0" algn="just">
              <a:lnSpc>
                <a:spcPct val="115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150D272-077C-43E4-A29B-ABE741B66A08}"/>
              </a:ext>
            </a:extLst>
          </p:cNvPr>
          <p:cNvSpPr txBox="1"/>
          <p:nvPr/>
        </p:nvSpPr>
        <p:spPr>
          <a:xfrm>
            <a:off x="1800224" y="3388616"/>
            <a:ext cx="9039225" cy="556434"/>
          </a:xfrm>
          <a:prstGeom prst="rect">
            <a:avLst/>
          </a:prstGeom>
          <a:noFill/>
        </p:spPr>
        <p:txBody>
          <a:bodyPr wrap="square">
            <a:spAutoFit/>
          </a:bodyPr>
          <a:lstStyle/>
          <a:p>
            <a:pPr marL="0" marR="0" algn="just">
              <a:lnSpc>
                <a:spcPct val="115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095365C-B14D-4C5D-A98A-331611C2E8BF}"/>
              </a:ext>
            </a:extLst>
          </p:cNvPr>
          <p:cNvSpPr txBox="1"/>
          <p:nvPr/>
        </p:nvSpPr>
        <p:spPr>
          <a:xfrm>
            <a:off x="1800224" y="4142498"/>
            <a:ext cx="9039225" cy="1051955"/>
          </a:xfrm>
          <a:prstGeom prst="rect">
            <a:avLst/>
          </a:prstGeom>
          <a:noFill/>
        </p:spPr>
        <p:txBody>
          <a:bodyPr wrap="square">
            <a:spAutoFit/>
          </a:bodyPr>
          <a:lstStyle/>
          <a:p>
            <a:pPr marL="0" marR="0" algn="just">
              <a:lnSpc>
                <a:spcPct val="115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113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2234" y="116075"/>
            <a:ext cx="487163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TIẾNG CHỔI TRE</a:t>
            </a:r>
          </a:p>
        </p:txBody>
      </p:sp>
      <p:sp>
        <p:nvSpPr>
          <p:cNvPr id="6" name="TextBox 5">
            <a:extLst>
              <a:ext uri="{FF2B5EF4-FFF2-40B4-BE49-F238E27FC236}">
                <a16:creationId xmlns:a16="http://schemas.microsoft.com/office/drawing/2014/main" id="{86CFC984-E920-4F21-B967-B41952868327}"/>
              </a:ext>
            </a:extLst>
          </p:cNvPr>
          <p:cNvSpPr txBox="1"/>
          <p:nvPr/>
        </p:nvSpPr>
        <p:spPr>
          <a:xfrm>
            <a:off x="243551" y="969939"/>
            <a:ext cx="4065392" cy="440120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ve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ngủ</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me</a:t>
            </a: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E37FC03-2EEA-4190-BBF0-C20DD78DF10F}"/>
              </a:ext>
            </a:extLst>
          </p:cNvPr>
          <p:cNvSpPr txBox="1"/>
          <p:nvPr/>
        </p:nvSpPr>
        <p:spPr>
          <a:xfrm>
            <a:off x="4606951" y="974854"/>
            <a:ext cx="4065392" cy="4832092"/>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22AD051-F9FF-4937-9013-4119F0279697}"/>
              </a:ext>
            </a:extLst>
          </p:cNvPr>
          <p:cNvSpPr txBox="1"/>
          <p:nvPr/>
        </p:nvSpPr>
        <p:spPr>
          <a:xfrm>
            <a:off x="9185743" y="969939"/>
            <a:ext cx="2709334" cy="5262979"/>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Hữu</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0345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0966" y="0"/>
            <a:ext cx="487163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TIẾNG CHỔI TRE</a:t>
            </a:r>
          </a:p>
        </p:txBody>
      </p:sp>
      <p:sp>
        <p:nvSpPr>
          <p:cNvPr id="6" name="TextBox 5">
            <a:extLst>
              <a:ext uri="{FF2B5EF4-FFF2-40B4-BE49-F238E27FC236}">
                <a16:creationId xmlns:a16="http://schemas.microsoft.com/office/drawing/2014/main" id="{86CFC984-E920-4F21-B967-B41952868327}"/>
              </a:ext>
            </a:extLst>
          </p:cNvPr>
          <p:cNvSpPr txBox="1"/>
          <p:nvPr/>
        </p:nvSpPr>
        <p:spPr>
          <a:xfrm>
            <a:off x="222283" y="853864"/>
            <a:ext cx="4065392" cy="4401205"/>
          </a:xfrm>
          <a:prstGeom prst="rect">
            <a:avLst/>
          </a:prstGeom>
          <a:noFill/>
        </p:spPr>
        <p:txBody>
          <a:bodyPr wrap="square" rtlCol="0">
            <a:spAutoFit/>
          </a:bodyPr>
          <a:lstStyle/>
          <a:p>
            <a:r>
              <a:rPr lang="en-US" sz="2800" dirty="0" err="1">
                <a:solidFill>
                  <a:schemeClr val="accent1">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đêm</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hè</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a:solidFill>
                  <a:schemeClr val="accent1">
                    <a:lumMod val="50000"/>
                  </a:schemeClr>
                </a:solidFill>
                <a:latin typeface="Times New Roman" panose="02020603050405020304" pitchFamily="18" charset="0"/>
                <a:cs typeface="Times New Roman" panose="02020603050405020304" pitchFamily="18" charset="0"/>
              </a:rPr>
              <a:t>Khi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ve</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ve</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Đã</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ngủ</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Tôi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lắng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nghe</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Trên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đường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Trần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Phú</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Tiếng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chổi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tre</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Xao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xác</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hàng</a:t>
            </a:r>
            <a:r>
              <a:rPr lang="en-US" sz="2800" dirty="0">
                <a:solidFill>
                  <a:schemeClr val="accent1">
                    <a:lumMod val="50000"/>
                  </a:schemeClr>
                </a:solidFill>
                <a:latin typeface="Times New Roman" panose="02020603050405020304" pitchFamily="18" charset="0"/>
                <a:cs typeface="Times New Roman" panose="02020603050405020304" pitchFamily="18" charset="0"/>
              </a:rPr>
              <a:t> me</a:t>
            </a: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Tiếng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chổi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tre</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Đêm</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hè</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dirty="0" err="1">
                <a:solidFill>
                  <a:schemeClr val="accent1">
                    <a:lumMod val="50000"/>
                  </a:schemeClr>
                </a:solidFill>
                <a:latin typeface="Times New Roman" panose="02020603050405020304" pitchFamily="18" charset="0"/>
                <a:cs typeface="Times New Roman" panose="02020603050405020304" pitchFamily="18" charset="0"/>
              </a:rPr>
              <a:t>Quét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rác</a:t>
            </a:r>
            <a:r>
              <a:rPr lang="en-US" sz="2800"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E37FC03-2EEA-4190-BBF0-C20DD78DF10F}"/>
              </a:ext>
            </a:extLst>
          </p:cNvPr>
          <p:cNvSpPr txBox="1"/>
          <p:nvPr/>
        </p:nvSpPr>
        <p:spPr>
          <a:xfrm>
            <a:off x="4585683" y="858779"/>
            <a:ext cx="4065392" cy="4832092"/>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Khi </a:t>
            </a:r>
            <a:r>
              <a:rPr lang="en-US" sz="2800" dirty="0" err="1">
                <a:solidFill>
                  <a:srgbClr val="FF0000"/>
                </a:solidFill>
                <a:latin typeface="Times New Roman" panose="02020603050405020304" pitchFamily="18" charset="0"/>
                <a:cs typeface="Times New Roman" panose="02020603050405020304" pitchFamily="18" charset="0"/>
              </a:rPr>
              <a:t>cơn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Vừa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tắt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lặng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ngắt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Chị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Chị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Quét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22AD051-F9FF-4937-9013-4119F0279697}"/>
              </a:ext>
            </a:extLst>
          </p:cNvPr>
          <p:cNvSpPr txBox="1"/>
          <p:nvPr/>
        </p:nvSpPr>
        <p:spPr>
          <a:xfrm>
            <a:off x="9164475" y="853864"/>
            <a:ext cx="2709334" cy="5262979"/>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lề</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Hữu</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0508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1422762" y="1417782"/>
            <a:ext cx="5574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Times New Roman" panose="02020603050405020304" pitchFamily="18" charset="0"/>
                <a:cs typeface="Times New Roman" panose="02020603050405020304" pitchFamily="18" charset="0"/>
              </a:rPr>
              <a:t>LUYỆN ĐỌC TỪ NGỮ KHÓ</a:t>
            </a:r>
          </a:p>
        </p:txBody>
      </p:sp>
      <p:sp>
        <p:nvSpPr>
          <p:cNvPr id="5" name="Text Box 57"/>
          <p:cNvSpPr txBox="1">
            <a:spLocks noChangeArrowheads="1"/>
          </p:cNvSpPr>
          <p:nvPr/>
        </p:nvSpPr>
        <p:spPr bwMode="auto">
          <a:xfrm>
            <a:off x="1013186" y="2721114"/>
            <a:ext cx="104676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vi-VN" sz="4400" dirty="0">
                <a:solidFill>
                  <a:schemeClr val="accent1">
                    <a:lumMod val="50000"/>
                  </a:schemeClr>
                </a:solidFill>
                <a:latin typeface="+mj-lt"/>
              </a:rPr>
              <a:t>Trần Phú, chổi tre, xao xác, lặng ngắt</a:t>
            </a:r>
            <a:endParaRPr lang="en-US" sz="4400" dirty="0">
              <a:solidFill>
                <a:schemeClr val="accent1">
                  <a:lumMod val="5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31890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0">
            <a:extLst>
              <a:ext uri="{FF2B5EF4-FFF2-40B4-BE49-F238E27FC236}">
                <a16:creationId xmlns:a16="http://schemas.microsoft.com/office/drawing/2014/main" id="{D16A35E8-9005-423A-BE5D-189943CE9D97}"/>
              </a:ext>
            </a:extLst>
          </p:cNvPr>
          <p:cNvSpPr txBox="1">
            <a:spLocks noChangeArrowheads="1"/>
          </p:cNvSpPr>
          <p:nvPr/>
        </p:nvSpPr>
        <p:spPr bwMode="auto">
          <a:xfrm>
            <a:off x="777485" y="725065"/>
            <a:ext cx="43268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latin typeface="Times New Roman" panose="02020603050405020304" pitchFamily="18" charset="0"/>
                <a:cs typeface="Times New Roman" panose="02020603050405020304" pitchFamily="18" charset="0"/>
              </a:rPr>
              <a:t>- LUYỆN ĐỌC CÂU</a:t>
            </a:r>
          </a:p>
        </p:txBody>
      </p:sp>
      <p:sp>
        <p:nvSpPr>
          <p:cNvPr id="21" name="TextBox 20">
            <a:extLst>
              <a:ext uri="{FF2B5EF4-FFF2-40B4-BE49-F238E27FC236}">
                <a16:creationId xmlns:a16="http://schemas.microsoft.com/office/drawing/2014/main" id="{E9FA669A-9BDA-41D5-9508-4788FE950C4B}"/>
              </a:ext>
            </a:extLst>
          </p:cNvPr>
          <p:cNvSpPr txBox="1"/>
          <p:nvPr/>
        </p:nvSpPr>
        <p:spPr>
          <a:xfrm>
            <a:off x="2867025" y="1956911"/>
            <a:ext cx="6096000" cy="3477875"/>
          </a:xfrm>
          <a:prstGeom prst="rect">
            <a:avLst/>
          </a:prstGeom>
          <a:noFill/>
        </p:spPr>
        <p:txBody>
          <a:bodyPr wrap="square">
            <a:spAutoFit/>
          </a:bodyPr>
          <a:lstStyle/>
          <a:p>
            <a:r>
              <a:rPr lang="en-US" sz="4400" dirty="0" err="1">
                <a:solidFill>
                  <a:schemeClr val="accent1">
                    <a:lumMod val="50000"/>
                  </a:schemeClr>
                </a:solidFill>
                <a:latin typeface="Times New Roman" panose="02020603050405020304" pitchFamily="18" charset="0"/>
                <a:cs typeface="Times New Roman" panose="02020603050405020304" pitchFamily="18" charset="0"/>
              </a:rPr>
              <a:t>Tiếng</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chổi</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tre</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a:p>
            <a:r>
              <a:rPr lang="en-US" sz="4400" dirty="0" err="1">
                <a:solidFill>
                  <a:schemeClr val="accent1">
                    <a:lumMod val="50000"/>
                  </a:schemeClr>
                </a:solidFill>
                <a:latin typeface="Times New Roman" panose="02020603050405020304" pitchFamily="18" charset="0"/>
                <a:cs typeface="Times New Roman" panose="02020603050405020304" pitchFamily="18" charset="0"/>
              </a:rPr>
              <a:t>Xao</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xác</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hàng</a:t>
            </a:r>
            <a:r>
              <a:rPr lang="en-US" sz="4400" dirty="0">
                <a:solidFill>
                  <a:schemeClr val="accent1">
                    <a:lumMod val="50000"/>
                  </a:schemeClr>
                </a:solidFill>
                <a:latin typeface="Times New Roman" panose="02020603050405020304" pitchFamily="18" charset="0"/>
                <a:cs typeface="Times New Roman" panose="02020603050405020304" pitchFamily="18" charset="0"/>
              </a:rPr>
              <a:t> me</a:t>
            </a:r>
          </a:p>
          <a:p>
            <a:r>
              <a:rPr lang="en-US" sz="4400" dirty="0" err="1">
                <a:solidFill>
                  <a:schemeClr val="accent1">
                    <a:lumMod val="50000"/>
                  </a:schemeClr>
                </a:solidFill>
                <a:latin typeface="Times New Roman" panose="02020603050405020304" pitchFamily="18" charset="0"/>
                <a:cs typeface="Times New Roman" panose="02020603050405020304" pitchFamily="18" charset="0"/>
              </a:rPr>
              <a:t>Tiếng</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chổi</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tre</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a:p>
            <a:r>
              <a:rPr lang="en-US" sz="4400" dirty="0" err="1">
                <a:solidFill>
                  <a:schemeClr val="accent1">
                    <a:lumMod val="50000"/>
                  </a:schemeClr>
                </a:solidFill>
                <a:latin typeface="Times New Roman" panose="02020603050405020304" pitchFamily="18" charset="0"/>
                <a:cs typeface="Times New Roman" panose="02020603050405020304" pitchFamily="18" charset="0"/>
              </a:rPr>
              <a:t>Đêm</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hè</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a:p>
            <a:r>
              <a:rPr lang="en-US" sz="4400" dirty="0" err="1">
                <a:solidFill>
                  <a:schemeClr val="accent1">
                    <a:lumMod val="50000"/>
                  </a:schemeClr>
                </a:solidFill>
                <a:latin typeface="Times New Roman" panose="02020603050405020304" pitchFamily="18" charset="0"/>
                <a:cs typeface="Times New Roman" panose="02020603050405020304" pitchFamily="18" charset="0"/>
              </a:rPr>
              <a:t>Quét</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rác</a:t>
            </a:r>
            <a:r>
              <a:rPr lang="en-US" sz="4400" dirty="0">
                <a:solidFill>
                  <a:schemeClr val="accent1">
                    <a:lumMod val="50000"/>
                  </a:schemeClr>
                </a:solidFill>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23BEAD2F-2501-4BAA-9EA3-51BF44A4B9B7}"/>
              </a:ext>
            </a:extLst>
          </p:cNvPr>
          <p:cNvCxnSpPr/>
          <p:nvPr/>
        </p:nvCxnSpPr>
        <p:spPr>
          <a:xfrm flipH="1">
            <a:off x="6124575" y="2057400"/>
            <a:ext cx="104775"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6ADAA1-EFDC-4AC4-B84C-F3A57A775D87}"/>
              </a:ext>
            </a:extLst>
          </p:cNvPr>
          <p:cNvCxnSpPr/>
          <p:nvPr/>
        </p:nvCxnSpPr>
        <p:spPr>
          <a:xfrm flipH="1">
            <a:off x="6867525" y="2743200"/>
            <a:ext cx="104775"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31FE2-406E-484B-A8E8-956F73A3B284}"/>
              </a:ext>
            </a:extLst>
          </p:cNvPr>
          <p:cNvCxnSpPr/>
          <p:nvPr/>
        </p:nvCxnSpPr>
        <p:spPr>
          <a:xfrm flipH="1">
            <a:off x="6972300" y="2743200"/>
            <a:ext cx="104775"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5D2D8C0-9691-432E-B67A-AE573FCD5F34}"/>
              </a:ext>
            </a:extLst>
          </p:cNvPr>
          <p:cNvCxnSpPr/>
          <p:nvPr/>
        </p:nvCxnSpPr>
        <p:spPr>
          <a:xfrm flipH="1">
            <a:off x="6105525" y="3429148"/>
            <a:ext cx="104775"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52291F3-3FF8-4AA6-97BB-966E0DB7A85A}"/>
              </a:ext>
            </a:extLst>
          </p:cNvPr>
          <p:cNvCxnSpPr/>
          <p:nvPr/>
        </p:nvCxnSpPr>
        <p:spPr>
          <a:xfrm flipH="1">
            <a:off x="4781550" y="4067323"/>
            <a:ext cx="104775"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7D4DCA-83E5-4DDE-8026-D1A60C8B4064}"/>
              </a:ext>
            </a:extLst>
          </p:cNvPr>
          <p:cNvCxnSpPr/>
          <p:nvPr/>
        </p:nvCxnSpPr>
        <p:spPr>
          <a:xfrm flipH="1">
            <a:off x="5400675" y="4705498"/>
            <a:ext cx="104775"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C94881E-58ED-4B0F-8A74-72B8493C2552}"/>
              </a:ext>
            </a:extLst>
          </p:cNvPr>
          <p:cNvCxnSpPr/>
          <p:nvPr/>
        </p:nvCxnSpPr>
        <p:spPr>
          <a:xfrm flipH="1">
            <a:off x="5457825" y="4755817"/>
            <a:ext cx="104775"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52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TotalTime>
  <Words>1141</Words>
  <Application>Microsoft Office PowerPoint</Application>
  <PresentationFormat>Màn hình rộng</PresentationFormat>
  <Paragraphs>276</Paragraphs>
  <Slides>28</Slides>
  <Notes>1</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28</vt:i4>
      </vt:variant>
    </vt:vector>
  </HeadingPairs>
  <TitlesOfParts>
    <vt:vector size="36" baseType="lpstr">
      <vt:lpstr>Arial</vt:lpstr>
      <vt:lpstr>Arial-Rounded</vt:lpstr>
      <vt:lpstr>Calibri</vt:lpstr>
      <vt:lpstr>Calibri Light</vt:lpstr>
      <vt:lpstr>Chivo Light</vt:lpstr>
      <vt:lpstr>等线</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NHÍM NÂU KẾT BẠN Trong khu rừng nọ, có chú nhím nâu hiền lành, nhút nhát. Một buổi sáng, chú đang kiếm quả cây thì thấy nhím trắng chạy tới. Nhím trắng vồn vã: “Chào bạn! Rất vui được gặp bạn!”. Nhím nâu lúng túng, nói lí nhí: “ Chào bạn!”, rồi nấp vào bụi cây. Chú cuộn tròn người lại mà vẫn sợ hãi. Mùa đông đến, nhím nâu đi tìm nơi để trú ngụ. Bất chợt, mưa kéo đến. Nhím nâu vội bước vào cái hang nhỏ. Thì ra là nhà nhím trắng. Nhím nâu run run: “ Xin lỗi, tôi không biết đây là nhà của bạn.”. Nhím trắng tươi cười: “ Đừng ngại! Gặp lại bạn, tôi rất vui.</dc:title>
  <dc:creator>Admin</dc:creator>
  <cp:lastModifiedBy>Windows User</cp:lastModifiedBy>
  <cp:revision>86</cp:revision>
  <dcterms:created xsi:type="dcterms:W3CDTF">2021-05-10T11:43:51Z</dcterms:created>
  <dcterms:modified xsi:type="dcterms:W3CDTF">2023-06-06T11:55:27Z</dcterms:modified>
</cp:coreProperties>
</file>