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302" r:id="rId3"/>
    <p:sldId id="289" r:id="rId4"/>
    <p:sldId id="298" r:id="rId5"/>
    <p:sldId id="299" r:id="rId6"/>
    <p:sldId id="295" r:id="rId7"/>
    <p:sldId id="273" r:id="rId8"/>
    <p:sldId id="258" r:id="rId9"/>
    <p:sldId id="304" r:id="rId10"/>
    <p:sldId id="277" r:id="rId11"/>
    <p:sldId id="303" r:id="rId12"/>
    <p:sldId id="263" r:id="rId13"/>
    <p:sldId id="262" r:id="rId14"/>
    <p:sldId id="305" r:id="rId15"/>
    <p:sldId id="306" r:id="rId16"/>
    <p:sldId id="307" r:id="rId17"/>
    <p:sldId id="264" r:id="rId18"/>
    <p:sldId id="308" r:id="rId19"/>
    <p:sldId id="310" r:id="rId20"/>
    <p:sldId id="267" r:id="rId21"/>
    <p:sldId id="297" r:id="rId22"/>
    <p:sldId id="287" r:id="rId23"/>
    <p:sldId id="311" r:id="rId24"/>
    <p:sldId id="270" r:id="rId25"/>
    <p:sldId id="271" r:id="rId26"/>
    <p:sldId id="312" r:id="rId27"/>
    <p:sldId id="313" r:id="rId28"/>
    <p:sldId id="314" r:id="rId29"/>
    <p:sldId id="315" r:id="rId30"/>
    <p:sldId id="316" r:id="rId31"/>
    <p:sldId id="326" r:id="rId32"/>
    <p:sldId id="327" r:id="rId33"/>
    <p:sldId id="317" r:id="rId34"/>
    <p:sldId id="318" r:id="rId35"/>
    <p:sldId id="319" r:id="rId36"/>
    <p:sldId id="320" r:id="rId37"/>
    <p:sldId id="321" r:id="rId38"/>
    <p:sldId id="322" r:id="rId39"/>
    <p:sldId id="323" r:id="rId40"/>
    <p:sldId id="324" r:id="rId41"/>
    <p:sldId id="325" r:id="rId42"/>
    <p:sldId id="301" r:id="rId4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59" d="100"/>
          <a:sy n="59" d="100"/>
        </p:scale>
        <p:origin x="1027"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8/4/2022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36744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39620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27</a:t>
            </a:fld>
            <a:endParaRPr lang="zh-CN" altLang="en-US"/>
          </a:p>
        </p:txBody>
      </p:sp>
    </p:spTree>
    <p:extLst>
      <p:ext uri="{BB962C8B-B14F-4D97-AF65-F5344CB8AC3E}">
        <p14:creationId xmlns:p14="http://schemas.microsoft.com/office/powerpoint/2010/main" val="237363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73912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31</a:t>
            </a:fld>
            <a:endParaRPr lang="zh-CN" altLang="en-US"/>
          </a:p>
        </p:txBody>
      </p:sp>
    </p:spTree>
    <p:extLst>
      <p:ext uri="{BB962C8B-B14F-4D97-AF65-F5344CB8AC3E}">
        <p14:creationId xmlns:p14="http://schemas.microsoft.com/office/powerpoint/2010/main" val="351171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33</a:t>
            </a:fld>
            <a:endParaRPr lang="zh-CN" altLang="en-US"/>
          </a:p>
        </p:txBody>
      </p:sp>
    </p:spTree>
    <p:extLst>
      <p:ext uri="{BB962C8B-B14F-4D97-AF65-F5344CB8AC3E}">
        <p14:creationId xmlns:p14="http://schemas.microsoft.com/office/powerpoint/2010/main" val="227069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40</a:t>
            </a:fld>
            <a:endParaRPr lang="zh-CN" altLang="en-US"/>
          </a:p>
        </p:txBody>
      </p:sp>
    </p:spTree>
    <p:extLst>
      <p:ext uri="{BB962C8B-B14F-4D97-AF65-F5344CB8AC3E}">
        <p14:creationId xmlns:p14="http://schemas.microsoft.com/office/powerpoint/2010/main" val="410045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03740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58783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146127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4074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05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8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07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92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45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03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07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02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8/4/2022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80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8/4/2022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defTabSz="914276"/>
            <a:fld id="{4CEF851F-4C9B-4ED8-A706-7687066F5A2C}" type="datetimeFigureOut">
              <a:rPr lang="en-US" smtClean="0">
                <a:solidFill>
                  <a:prstClr val="black">
                    <a:tint val="75000"/>
                  </a:prstClr>
                </a:solidFill>
              </a:rPr>
              <a:pPr defTabSz="914276"/>
              <a:t>8/4/2022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defTabSz="914276"/>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defTabSz="914276"/>
            <a:fld id="{46F2045C-80A1-433A-B3B9-3018D210B466}" type="slidenum">
              <a:rPr lang="en-US" smtClean="0">
                <a:solidFill>
                  <a:prstClr val="black">
                    <a:tint val="75000"/>
                  </a:prstClr>
                </a:solidFill>
              </a:rPr>
              <a:pPr defTabSz="914276"/>
              <a:t>‹#›</a:t>
            </a:fld>
            <a:endParaRPr lang="en-US">
              <a:solidFill>
                <a:prstClr val="black">
                  <a:tint val="75000"/>
                </a:prstClr>
              </a:solidFill>
            </a:endParaRPr>
          </a:p>
        </p:txBody>
      </p:sp>
    </p:spTree>
    <p:extLst>
      <p:ext uri="{BB962C8B-B14F-4D97-AF65-F5344CB8AC3E}">
        <p14:creationId xmlns:p14="http://schemas.microsoft.com/office/powerpoint/2010/main" val="3993102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20.png"/><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4"/><Relationship Id="rId7" Type="http://schemas.openxmlformats.org/officeDocument/2006/relationships/image" Target="../media/image3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2.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8" y="0"/>
            <a:ext cx="9527241" cy="5143500"/>
          </a:xfrm>
          <a:prstGeom prst="rect">
            <a:avLst/>
          </a:prstGeom>
        </p:spPr>
      </p:pic>
      <p:sp>
        <p:nvSpPr>
          <p:cNvPr id="15362" name="TextBox 10"/>
          <p:cNvSpPr txBox="1">
            <a:spLocks noChangeArrowheads="1"/>
          </p:cNvSpPr>
          <p:nvPr/>
        </p:nvSpPr>
        <p:spPr bwMode="auto">
          <a:xfrm>
            <a:off x="3119438" y="2680696"/>
            <a:ext cx="3257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FF0000"/>
                </a:solidFill>
                <a:latin typeface="Comic Sans MS" pitchFamily="66" charset="0"/>
              </a:rPr>
              <a:t>    </a:t>
            </a:r>
          </a:p>
        </p:txBody>
      </p:sp>
      <p:sp>
        <p:nvSpPr>
          <p:cNvPr id="15363" name="AutoShape 9" descr="Hình ảnh có liên quan"/>
          <p:cNvSpPr>
            <a:spLocks noChangeAspect="1" noChangeArrowheads="1"/>
          </p:cNvSpPr>
          <p:nvPr/>
        </p:nvSpPr>
        <p:spPr bwMode="auto">
          <a:xfrm>
            <a:off x="1259681" y="561681"/>
            <a:ext cx="228600"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4" name="AutoShape 15" descr="Hình ảnh có liên quan"/>
          <p:cNvSpPr>
            <a:spLocks noChangeAspect="1" noChangeArrowheads="1"/>
          </p:cNvSpPr>
          <p:nvPr/>
        </p:nvSpPr>
        <p:spPr bwMode="auto">
          <a:xfrm>
            <a:off x="1373981" y="647403"/>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5" name="TextBox 1"/>
          <p:cNvSpPr txBox="1">
            <a:spLocks noChangeArrowheads="1"/>
          </p:cNvSpPr>
          <p:nvPr/>
        </p:nvSpPr>
        <p:spPr bwMode="auto">
          <a:xfrm>
            <a:off x="215225" y="2472946"/>
            <a:ext cx="7715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500" b="1" dirty="0">
                <a:solidFill>
                  <a:srgbClr val="002060"/>
                </a:solidFill>
                <a:latin typeface="UTM Avo" pitchFamily="18" charset="0"/>
              </a:rPr>
              <a:t>TIẾNG VIỆT 1</a:t>
            </a:r>
            <a:r>
              <a:rPr lang="vi-VN" sz="4500" b="1" dirty="0">
                <a:solidFill>
                  <a:srgbClr val="002060"/>
                </a:solidFill>
                <a:latin typeface=".VnAvant" pitchFamily="34" charset="0"/>
              </a:rPr>
              <a:t> </a:t>
            </a:r>
          </a:p>
        </p:txBody>
      </p:sp>
      <p:sp>
        <p:nvSpPr>
          <p:cNvPr id="8" name="TextBox 28"/>
          <p:cNvSpPr txBox="1">
            <a:spLocks noChangeArrowheads="1"/>
          </p:cNvSpPr>
          <p:nvPr/>
        </p:nvSpPr>
        <p:spPr bwMode="auto">
          <a:xfrm>
            <a:off x="793687" y="172522"/>
            <a:ext cx="7909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err="1">
                <a:solidFill>
                  <a:srgbClr val="000099"/>
                </a:solidFill>
                <a:latin typeface="HP001 4 hàng" pitchFamily="34" charset="-93"/>
              </a:rPr>
              <a:t>Thứ</a:t>
            </a:r>
            <a:r>
              <a:rPr lang="en-US" sz="3600" b="1" dirty="0">
                <a:solidFill>
                  <a:srgbClr val="000099"/>
                </a:solidFill>
                <a:latin typeface="HP001 4 hàng" pitchFamily="34" charset="-93"/>
              </a:rPr>
              <a:t> ……</a:t>
            </a:r>
            <a:r>
              <a:rPr lang="en-US" sz="3600" b="1" dirty="0" err="1">
                <a:solidFill>
                  <a:srgbClr val="000099"/>
                </a:solidFill>
                <a:latin typeface="HP001 4 hàng" pitchFamily="34" charset="-93"/>
              </a:rPr>
              <a:t>ngày</a:t>
            </a:r>
            <a:r>
              <a:rPr lang="en-US" sz="3600" b="1" dirty="0">
                <a:solidFill>
                  <a:srgbClr val="000099"/>
                </a:solidFill>
                <a:latin typeface="HP001 4 hàng" pitchFamily="34" charset="-93"/>
              </a:rPr>
              <a:t> …..</a:t>
            </a:r>
            <a:r>
              <a:rPr lang="en-US" sz="3600" b="1" dirty="0" err="1">
                <a:solidFill>
                  <a:srgbClr val="000099"/>
                </a:solidFill>
                <a:latin typeface="HP001 4 hàng" pitchFamily="34" charset="-93"/>
              </a:rPr>
              <a:t>tháng</a:t>
            </a:r>
            <a:r>
              <a:rPr lang="en-US" sz="3600" b="1" dirty="0">
                <a:solidFill>
                  <a:srgbClr val="000099"/>
                </a:solidFill>
                <a:latin typeface="HP001 4 hàng" pitchFamily="34" charset="-93"/>
              </a:rPr>
              <a:t> </a:t>
            </a:r>
            <a:r>
              <a:rPr lang="en-US" sz="3600" b="1" dirty="0" smtClean="0">
                <a:solidFill>
                  <a:srgbClr val="000099"/>
                </a:solidFill>
                <a:latin typeface="HP001 4 hàng" pitchFamily="34" charset="-93"/>
              </a:rPr>
              <a:t>4 </a:t>
            </a:r>
            <a:r>
              <a:rPr lang="en-US" sz="3600" b="1" dirty="0" err="1">
                <a:solidFill>
                  <a:srgbClr val="000099"/>
                </a:solidFill>
                <a:latin typeface="HP001 4 hàng" pitchFamily="34" charset="-93"/>
              </a:rPr>
              <a:t>năm</a:t>
            </a:r>
            <a:r>
              <a:rPr lang="en-US" sz="3600" b="1" dirty="0">
                <a:solidFill>
                  <a:srgbClr val="000099"/>
                </a:solidFill>
                <a:latin typeface="HP001 4 hàng" pitchFamily="34" charset="-93"/>
              </a:rPr>
              <a:t> 2022</a:t>
            </a:r>
          </a:p>
        </p:txBody>
      </p:sp>
      <p:sp>
        <p:nvSpPr>
          <p:cNvPr id="9" name="WordArt 6"/>
          <p:cNvSpPr>
            <a:spLocks noChangeArrowheads="1" noChangeShapeType="1" noTextEdit="1"/>
          </p:cNvSpPr>
          <p:nvPr/>
        </p:nvSpPr>
        <p:spPr bwMode="auto">
          <a:xfrm>
            <a:off x="342900" y="1822337"/>
            <a:ext cx="7459901" cy="3170364"/>
          </a:xfrm>
          <a:prstGeom prst="rect">
            <a:avLst/>
          </a:prstGeom>
        </p:spPr>
        <p:txBody>
          <a:bodyPr spcFirstLastPara="1" wrap="none" lIns="68486" tIns="34288" rIns="68486" bIns="34288" numCol="1" fromWordArt="1">
            <a:prstTxWarp prst="textArchUp">
              <a:avLst>
                <a:gd name="adj" fmla="val 10917177"/>
              </a:avLst>
            </a:prstTxWarp>
          </a:bodyPr>
          <a:lstStyle/>
          <a:p>
            <a:pPr algn="ctr" defTabSz="912473"/>
            <a:r>
              <a:rPr lang="en-US" sz="3300" b="1" kern="10" dirty="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rPr>
              <a:t>CHÀO MỪNG CÁC EM ĐẾN VỚI TIẾT</a:t>
            </a:r>
          </a:p>
        </p:txBody>
      </p:sp>
    </p:spTree>
    <p:extLst>
      <p:ext uri="{BB962C8B-B14F-4D97-AF65-F5344CB8AC3E}">
        <p14:creationId xmlns:p14="http://schemas.microsoft.com/office/powerpoint/2010/main" val="237805133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231" y="257204"/>
            <a:ext cx="8365173" cy="452431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Cây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liễu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dẻo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dai</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Trời</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nổi</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gió</a:t>
            </a:r>
            <a:r>
              <a:rPr lang="en-US" sz="2400" dirty="0" smtClean="0">
                <a:solidFill>
                  <a:srgbClr val="4CA420"/>
                </a:solidFill>
                <a:latin typeface="Times New Roman" pitchFamily="18" charset="0"/>
                <a:cs typeface="Times New Roman" pitchFamily="18" charset="0"/>
              </a:rPr>
              <a:t> to.       </a:t>
            </a:r>
            <a:r>
              <a:rPr lang="en-US" sz="2400" dirty="0" err="1" smtClean="0">
                <a:solidFill>
                  <a:schemeClr val="accent1">
                    <a:lumMod val="75000"/>
                  </a:schemeClr>
                </a:solidFill>
                <a:latin typeface="Times New Roman" pitchFamily="18" charset="0"/>
                <a:cs typeface="Times New Roman" pitchFamily="18" charset="0"/>
              </a:rPr>
              <a:t>Cây</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liễu</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không</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ngừng</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lắc</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lư</a:t>
            </a:r>
            <a:r>
              <a:rPr lang="en-US" sz="2400" dirty="0" smtClean="0">
                <a:solidFill>
                  <a:schemeClr val="accent1">
                    <a:lumMod val="75000"/>
                  </a:schemeClr>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Thấy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vậy</a:t>
            </a:r>
            <a:r>
              <a:rPr lang="en-US" sz="2400" dirty="0" smtClean="0">
                <a:solidFill>
                  <a:srgbClr val="4CA420"/>
                </a:solidFill>
                <a:latin typeface="Times New Roman" pitchFamily="18" charset="0"/>
                <a:cs typeface="Times New Roman" pitchFamily="18" charset="0"/>
              </a:rPr>
              <a:t>, Nam </a:t>
            </a:r>
            <a:r>
              <a:rPr lang="en-US" sz="2400" dirty="0" err="1" smtClean="0">
                <a:solidFill>
                  <a:srgbClr val="4CA420"/>
                </a:solidFill>
                <a:latin typeface="Times New Roman" pitchFamily="18" charset="0"/>
                <a:cs typeface="Times New Roman" pitchFamily="18" charset="0"/>
              </a:rPr>
              <a:t>rất</a:t>
            </a:r>
            <a:r>
              <a:rPr lang="en-US" sz="2400" dirty="0" smtClean="0">
                <a:solidFill>
                  <a:srgbClr val="4CA420"/>
                </a:solidFill>
                <a:latin typeface="Times New Roman" pitchFamily="18" charset="0"/>
                <a:cs typeface="Times New Roman" pitchFamily="18" charset="0"/>
              </a:rPr>
              <a:t> lo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liễu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sẽ</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bị</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gãy</a:t>
            </a:r>
            <a:r>
              <a:rPr lang="en-US" sz="2400" dirty="0" smtClean="0">
                <a:latin typeface="Times New Roman" pitchFamily="18" charset="0"/>
                <a:cs typeface="Times New Roman" pitchFamily="18" charset="0"/>
              </a:rPr>
              <a:t>.       </a:t>
            </a:r>
            <a:r>
              <a:rPr lang="en-US" sz="2400" dirty="0" smtClean="0">
                <a:solidFill>
                  <a:schemeClr val="accent1">
                    <a:lumMod val="75000"/>
                  </a:schemeClr>
                </a:solidFill>
                <a:latin typeface="Times New Roman" pitchFamily="18" charset="0"/>
                <a:cs typeface="Times New Roman" pitchFamily="18" charset="0"/>
              </a:rPr>
              <a:t>Nam </a:t>
            </a:r>
            <a:r>
              <a:rPr lang="en-US" sz="2400" dirty="0" err="1" smtClean="0">
                <a:solidFill>
                  <a:schemeClr val="accent1">
                    <a:lumMod val="75000"/>
                  </a:schemeClr>
                </a:solidFill>
                <a:latin typeface="Times New Roman" pitchFamily="18" charset="0"/>
                <a:cs typeface="Times New Roman" pitchFamily="18" charset="0"/>
              </a:rPr>
              <a:t>hỏi</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mẹ</a:t>
            </a:r>
            <a:r>
              <a:rPr lang="en-US" sz="2400" dirty="0" smtClean="0">
                <a:solidFill>
                  <a:schemeClr val="accent1">
                    <a:lumMod val="75000"/>
                  </a:schemeClr>
                </a:solidFill>
                <a:latin typeface="Times New Roman" pitchFamily="18" charset="0"/>
                <a:cs typeface="Times New Roman" pitchFamily="18" charset="0"/>
              </a:rPr>
              <a:t>:</a:t>
            </a:r>
          </a:p>
          <a:p>
            <a:pPr marL="285750" indent="-285750">
              <a:buFontTx/>
              <a:buChar char="-"/>
            </a:pPr>
            <a:r>
              <a:rPr lang="en-US" sz="2400" dirty="0" err="1" smtClean="0">
                <a:solidFill>
                  <a:srgbClr val="4CA420"/>
                </a:solidFill>
                <a:latin typeface="Times New Roman" pitchFamily="18" charset="0"/>
                <a:cs typeface="Times New Roman" pitchFamily="18" charset="0"/>
              </a:rPr>
              <a:t>Mẹ</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ơi</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liễu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mềm</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yếu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thế</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liệu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có</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bị</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gió</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làm</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gãy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không</a:t>
            </a:r>
            <a:r>
              <a:rPr lang="en-US" sz="2400" dirty="0" smtClean="0">
                <a:solidFill>
                  <a:srgbClr val="4CA420"/>
                </a:solidFill>
                <a:latin typeface="Times New Roman" pitchFamily="18" charset="0"/>
                <a:cs typeface="Times New Roman" pitchFamily="18" charset="0"/>
              </a:rPr>
              <a:t> ạ?</a:t>
            </a:r>
          </a:p>
          <a:p>
            <a:r>
              <a:rPr lang="en-US" sz="2400" dirty="0" smtClean="0">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Mẹ</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mỉm</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cười</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đáp</a:t>
            </a:r>
            <a:r>
              <a:rPr lang="en-US" sz="2400" dirty="0" smtClean="0">
                <a:solidFill>
                  <a:schemeClr val="accent1">
                    <a:lumMod val="75000"/>
                  </a:schemeClr>
                </a:solidFill>
                <a:latin typeface="Times New Roman" pitchFamily="18" charset="0"/>
                <a:cs typeface="Times New Roman" pitchFamily="18" charset="0"/>
              </a:rPr>
              <a:t>:</a:t>
            </a:r>
          </a:p>
          <a:p>
            <a:pPr marL="285750" indent="-285750">
              <a:buFontTx/>
              <a:buChar char="-"/>
            </a:pPr>
            <a:r>
              <a:rPr lang="en-US" sz="2400" dirty="0" smtClean="0">
                <a:solidFill>
                  <a:srgbClr val="4CA420"/>
                </a:solidFill>
                <a:latin typeface="Times New Roman" pitchFamily="18" charset="0"/>
                <a:cs typeface="Times New Roman" pitchFamily="18" charset="0"/>
              </a:rPr>
              <a:t>Con </a:t>
            </a:r>
            <a:r>
              <a:rPr lang="en-US" sz="2400" dirty="0" err="1" smtClean="0">
                <a:solidFill>
                  <a:srgbClr val="4CA420"/>
                </a:solidFill>
                <a:latin typeface="Times New Roman" pitchFamily="18" charset="0"/>
                <a:cs typeface="Times New Roman" pitchFamily="18" charset="0"/>
              </a:rPr>
              <a:t>yên</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tâm</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liễu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sẽ</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không</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sao</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đâu</a:t>
            </a:r>
            <a:r>
              <a:rPr lang="en-US" sz="2400" dirty="0" smtClean="0">
                <a:solidFill>
                  <a:srgbClr val="4CA420"/>
                </a:solidFill>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Mẹ</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giải</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thích</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thêm</a:t>
            </a:r>
            <a:r>
              <a:rPr lang="en-US" sz="2400" dirty="0" smtClean="0">
                <a:solidFill>
                  <a:schemeClr val="accent1">
                    <a:lumMod val="75000"/>
                  </a:schemeClr>
                </a:solidFill>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Thân</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liễu</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tuy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không</a:t>
            </a:r>
            <a:r>
              <a:rPr lang="en-US" sz="2400" dirty="0" smtClean="0">
                <a:solidFill>
                  <a:srgbClr val="4CA420"/>
                </a:solidFill>
                <a:latin typeface="Times New Roman" pitchFamily="18" charset="0"/>
                <a:cs typeface="Times New Roman" pitchFamily="18" charset="0"/>
              </a:rPr>
              <a:t> to </a:t>
            </a:r>
            <a:r>
              <a:rPr lang="en-US" sz="2400" dirty="0" err="1" smtClean="0">
                <a:solidFill>
                  <a:srgbClr val="4CA420"/>
                </a:solidFill>
                <a:latin typeface="Times New Roman" pitchFamily="18" charset="0"/>
                <a:cs typeface="Times New Roman" pitchFamily="18" charset="0"/>
              </a:rPr>
              <a:t>nhưng</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dẻo</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dai</a:t>
            </a:r>
            <a:r>
              <a:rPr lang="en-US" sz="2400" dirty="0" smtClean="0">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Cành</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liễu</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mềm</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mại</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có</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thể</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chuyển</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động</a:t>
            </a:r>
            <a:r>
              <a:rPr lang="en-US" sz="2400" dirty="0" smtClean="0">
                <a:solidFill>
                  <a:schemeClr val="accent1">
                    <a:lumMod val="75000"/>
                  </a:schemeClr>
                </a:solidFill>
                <a:latin typeface="Times New Roman" pitchFamily="18" charset="0"/>
                <a:cs typeface="Times New Roman" pitchFamily="18" charset="0"/>
              </a:rPr>
              <a:t> them </a:t>
            </a:r>
            <a:r>
              <a:rPr lang="en-US" sz="2400" dirty="0" err="1" smtClean="0">
                <a:solidFill>
                  <a:schemeClr val="accent1">
                    <a:lumMod val="75000"/>
                  </a:schemeClr>
                </a:solidFill>
                <a:latin typeface="Times New Roman" pitchFamily="18" charset="0"/>
                <a:cs typeface="Times New Roman" pitchFamily="18" charset="0"/>
              </a:rPr>
              <a:t>chiều</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gió</a:t>
            </a:r>
            <a:r>
              <a:rPr lang="en-US" sz="2400" dirty="0" smtClean="0">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Vì</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vậy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không</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dễ</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bị</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gãy</a:t>
            </a:r>
            <a:r>
              <a:rPr lang="en-US" sz="2400" dirty="0" smtClean="0">
                <a:solidFill>
                  <a:srgbClr val="4CA42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Liễu</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còn</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là</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loài</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cây</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dễ</a:t>
            </a: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solidFill>
                  <a:schemeClr val="accent1">
                    <a:lumMod val="75000"/>
                  </a:schemeClr>
                </a:solidFill>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Chỉ</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cần</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cắm</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cành</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xuống</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đất</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nó</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có</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thể</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nhanh</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chóng</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mọc</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lên</a:t>
            </a:r>
            <a:r>
              <a:rPr lang="en-US" sz="2400" dirty="0" smtClean="0">
                <a:solidFill>
                  <a:srgbClr val="4CA420"/>
                </a:solidFill>
                <a:latin typeface="Times New Roman" pitchFamily="18" charset="0"/>
                <a:cs typeface="Times New Roman" pitchFamily="18" charset="0"/>
              </a:rPr>
              <a:t> </a:t>
            </a:r>
            <a:r>
              <a:rPr lang="en-US" sz="2400" dirty="0" err="1" smtClean="0">
                <a:solidFill>
                  <a:srgbClr val="4CA420"/>
                </a:solidFill>
                <a:latin typeface="Times New Roman" pitchFamily="18" charset="0"/>
                <a:cs typeface="Times New Roman" pitchFamily="18" charset="0"/>
              </a:rPr>
              <a:t>cây</a:t>
            </a:r>
            <a:r>
              <a:rPr lang="en-US" sz="2400" dirty="0" smtClean="0">
                <a:solidFill>
                  <a:srgbClr val="4CA420"/>
                </a:solidFill>
                <a:latin typeface="Times New Roman" pitchFamily="18" charset="0"/>
                <a:cs typeface="Times New Roman" pitchFamily="18" charset="0"/>
              </a:rPr>
              <a:t> non.</a:t>
            </a:r>
          </a:p>
          <a:p>
            <a:pPr algn="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An)</a:t>
            </a:r>
            <a:endParaRPr lang="en-US" sz="2400" dirty="0">
              <a:latin typeface="Times New Roman" pitchFamily="18" charset="0"/>
              <a:cs typeface="Times New Roman" pitchFamily="18"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364678" y="652133"/>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2616830" y="667164"/>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6724058" y="673153"/>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4028871" y="102402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0" y="144195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5</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224865" y="181127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3171" y="216983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
        <p:nvSpPr>
          <p:cNvPr id="17" name="Lưu đồ: Đường kết nối 15">
            <a:extLst>
              <a:ext uri="{FF2B5EF4-FFF2-40B4-BE49-F238E27FC236}">
                <a16:creationId xmlns:a16="http://schemas.microsoft.com/office/drawing/2014/main" id="{47C08B50-8E4E-4C6C-9850-333F77FE0ED1}"/>
              </a:ext>
            </a:extLst>
          </p:cNvPr>
          <p:cNvSpPr/>
          <p:nvPr/>
        </p:nvSpPr>
        <p:spPr>
          <a:xfrm>
            <a:off x="224865" y="250383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8</a:t>
            </a:r>
            <a:endParaRPr lang="vi-VN" sz="2400" b="1" dirty="0">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1" y="219085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
        <p:nvSpPr>
          <p:cNvPr id="19" name="Lưu đồ: Đường kết nối 15">
            <a:extLst>
              <a:ext uri="{FF2B5EF4-FFF2-40B4-BE49-F238E27FC236}">
                <a16:creationId xmlns:a16="http://schemas.microsoft.com/office/drawing/2014/main" id="{47C08B50-8E4E-4C6C-9850-333F77FE0ED1}"/>
              </a:ext>
            </a:extLst>
          </p:cNvPr>
          <p:cNvSpPr/>
          <p:nvPr/>
        </p:nvSpPr>
        <p:spPr>
          <a:xfrm>
            <a:off x="135526" y="287573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9</a:t>
            </a:r>
            <a:endParaRPr lang="vi-VN" sz="2400" b="1" dirty="0">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5291960" y="3262356"/>
            <a:ext cx="524411"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11</a:t>
            </a:r>
            <a:endParaRPr lang="vi-VN" sz="1400" b="1" dirty="0">
              <a:latin typeface="Times New Roman" panose="02020603050405020304" pitchFamily="18" charset="0"/>
              <a:cs typeface="Times New Roman" panose="02020603050405020304" pitchFamily="18" charset="0"/>
            </a:endParaRPr>
          </a:p>
        </p:txBody>
      </p:sp>
      <p:sp>
        <p:nvSpPr>
          <p:cNvPr id="21" name="Lưu đồ: Đường kết nối 15">
            <a:extLst>
              <a:ext uri="{FF2B5EF4-FFF2-40B4-BE49-F238E27FC236}">
                <a16:creationId xmlns:a16="http://schemas.microsoft.com/office/drawing/2014/main" id="{47C08B50-8E4E-4C6C-9850-333F77FE0ED1}"/>
              </a:ext>
            </a:extLst>
          </p:cNvPr>
          <p:cNvSpPr/>
          <p:nvPr/>
        </p:nvSpPr>
        <p:spPr>
          <a:xfrm>
            <a:off x="1177158" y="3626979"/>
            <a:ext cx="57807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12</a:t>
            </a:r>
            <a:endParaRPr lang="vi-VN" sz="1600" b="1" dirty="0">
              <a:latin typeface="Times New Roman" panose="02020603050405020304" pitchFamily="18" charset="0"/>
              <a:cs typeface="Times New Roman" panose="02020603050405020304" pitchFamily="18" charset="0"/>
            </a:endParaRPr>
          </a:p>
        </p:txBody>
      </p:sp>
      <p:sp>
        <p:nvSpPr>
          <p:cNvPr id="22" name="Lưu đồ: Đường kết nối 15">
            <a:extLst>
              <a:ext uri="{FF2B5EF4-FFF2-40B4-BE49-F238E27FC236}">
                <a16:creationId xmlns:a16="http://schemas.microsoft.com/office/drawing/2014/main" id="{47C08B50-8E4E-4C6C-9850-333F77FE0ED1}"/>
              </a:ext>
            </a:extLst>
          </p:cNvPr>
          <p:cNvSpPr/>
          <p:nvPr/>
        </p:nvSpPr>
        <p:spPr>
          <a:xfrm>
            <a:off x="5355020" y="3625516"/>
            <a:ext cx="66478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smtClean="0">
                <a:latin typeface="Times New Roman" panose="02020603050405020304" pitchFamily="18" charset="0"/>
                <a:cs typeface="Times New Roman" panose="02020603050405020304" pitchFamily="18" charset="0"/>
              </a:rPr>
              <a:t>13</a:t>
            </a:r>
            <a:endParaRPr lang="vi-VN" sz="1800" b="1" dirty="0">
              <a:latin typeface="Times New Roman" panose="02020603050405020304" pitchFamily="18" charset="0"/>
              <a:cs typeface="Times New Roman" panose="02020603050405020304" pitchFamily="18" charset="0"/>
            </a:endParaRPr>
          </a:p>
        </p:txBody>
      </p:sp>
      <p:sp>
        <p:nvSpPr>
          <p:cNvPr id="23" name="Lưu đồ: Đường kết nối 15">
            <a:extLst>
              <a:ext uri="{FF2B5EF4-FFF2-40B4-BE49-F238E27FC236}">
                <a16:creationId xmlns:a16="http://schemas.microsoft.com/office/drawing/2014/main" id="{47C08B50-8E4E-4C6C-9850-333F77FE0ED1}"/>
              </a:ext>
            </a:extLst>
          </p:cNvPr>
          <p:cNvSpPr/>
          <p:nvPr/>
        </p:nvSpPr>
        <p:spPr>
          <a:xfrm>
            <a:off x="5879431" y="2903156"/>
            <a:ext cx="489840" cy="3591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latin typeface="Times New Roman" panose="02020603050405020304" pitchFamily="18" charset="0"/>
                <a:cs typeface="Times New Roman" panose="02020603050405020304" pitchFamily="18" charset="0"/>
              </a:rPr>
              <a:t>10</a:t>
            </a:r>
            <a:endParaRPr lang="vi-VN" sz="1200" b="1" dirty="0">
              <a:latin typeface="Times New Roman" panose="02020603050405020304" pitchFamily="18" charset="0"/>
              <a:cs typeface="Times New Roman" panose="02020603050405020304" pitchFamily="18" charset="0"/>
            </a:endParaRPr>
          </a:p>
        </p:txBody>
      </p:sp>
      <p:sp>
        <p:nvSpPr>
          <p:cNvPr id="24" name="Cloud 23"/>
          <p:cNvSpPr/>
          <p:nvPr/>
        </p:nvSpPr>
        <p:spPr>
          <a:xfrm>
            <a:off x="7330577" y="0"/>
            <a:ext cx="1752600" cy="508000"/>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dirty="0" err="1">
                <a:solidFill>
                  <a:schemeClr val="tx1"/>
                </a:solidFill>
                <a:latin typeface="Arial" pitchFamily="34" charset="0"/>
                <a:ea typeface="Arial-Rounded" pitchFamily="34" charset="0"/>
                <a:cs typeface="Arial" pitchFamily="34" charset="0"/>
              </a:rPr>
              <a:t>Đọc</a:t>
            </a:r>
            <a:r>
              <a:rPr lang="en-US" sz="1600" b="1" dirty="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nối</a:t>
            </a:r>
            <a:r>
              <a:rPr lang="en-US" sz="1600" b="1" dirty="0" smtClean="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tiếp</a:t>
            </a:r>
            <a:r>
              <a:rPr lang="en-US" sz="1600" b="1" dirty="0" smtClean="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câu</a:t>
            </a:r>
            <a:endParaRPr lang="en-US" sz="16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36244153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750"/>
                                        <p:tgtEl>
                                          <p:spTgt spid="11"/>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par>
                          <p:cTn id="16" fill="hold">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750"/>
                                        <p:tgtEl>
                                          <p:spTgt spid="13"/>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750"/>
                                        <p:tgtEl>
                                          <p:spTgt spid="14"/>
                                        </p:tgtEl>
                                      </p:cBhvr>
                                    </p:animEffect>
                                  </p:childTnLst>
                                </p:cTn>
                              </p:par>
                            </p:childTnLst>
                          </p:cTn>
                        </p:par>
                        <p:par>
                          <p:cTn id="24" fill="hold">
                            <p:stCondLst>
                              <p:cond delay="375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750"/>
                                        <p:tgtEl>
                                          <p:spTgt spid="15"/>
                                        </p:tgtEl>
                                      </p:cBhvr>
                                    </p:animEffect>
                                  </p:childTnLst>
                                </p:cTn>
                              </p:par>
                            </p:childTnLst>
                          </p:cTn>
                        </p:par>
                        <p:par>
                          <p:cTn id="28" fill="hold">
                            <p:stCondLst>
                              <p:cond delay="45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25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750"/>
                                        <p:tgtEl>
                                          <p:spTgt spid="17"/>
                                        </p:tgtEl>
                                      </p:cBhvr>
                                    </p:animEffect>
                                  </p:childTnLst>
                                </p:cTn>
                              </p:par>
                            </p:childTnLst>
                          </p:cTn>
                        </p:par>
                        <p:par>
                          <p:cTn id="36" fill="hold">
                            <p:stCondLst>
                              <p:cond delay="6000"/>
                            </p:stCondLst>
                            <p:childTnLst>
                              <p:par>
                                <p:cTn id="37" presetID="6"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750"/>
                                        <p:tgtEl>
                                          <p:spTgt spid="18"/>
                                        </p:tgtEl>
                                      </p:cBhvr>
                                    </p:animEffect>
                                  </p:childTnLst>
                                </p:cTn>
                              </p:par>
                            </p:childTnLst>
                          </p:cTn>
                        </p:par>
                        <p:par>
                          <p:cTn id="40" fill="hold">
                            <p:stCondLst>
                              <p:cond delay="6750"/>
                            </p:stCondLst>
                            <p:childTnLst>
                              <p:par>
                                <p:cTn id="41" presetID="6"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750"/>
                                        <p:tgtEl>
                                          <p:spTgt spid="19"/>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8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8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dirty="0" smtClean="0">
                <a:latin typeface="Arial" pitchFamily="34"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Thân</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cây</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liễu</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tuy</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không</a:t>
            </a:r>
            <a:r>
              <a:rPr lang="en-US" sz="3200" dirty="0" smtClean="0">
                <a:latin typeface="UTM Avo" panose="02040603050506020204" pitchFamily="18" charset="0"/>
                <a:ea typeface="Arial-Rounded" pitchFamily="34" charset="0"/>
                <a:cs typeface="Arial" pitchFamily="34" charset="0"/>
              </a:rPr>
              <a:t> to </a:t>
            </a:r>
            <a:r>
              <a:rPr lang="en-US" sz="3200" dirty="0" err="1" smtClean="0">
                <a:latin typeface="UTM Avo" panose="02040603050506020204" pitchFamily="18" charset="0"/>
                <a:ea typeface="Arial-Rounded" pitchFamily="34" charset="0"/>
                <a:cs typeface="Arial" pitchFamily="34" charset="0"/>
              </a:rPr>
              <a:t>nhưng</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dẻo</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dai</a:t>
            </a:r>
            <a:r>
              <a:rPr lang="en-US" sz="3200" dirty="0" smtClean="0">
                <a:latin typeface="UTM Avo" panose="02040603050506020204" pitchFamily="18" charset="0"/>
                <a:ea typeface="Arial-Rounded" pitchFamily="34" charset="0"/>
                <a:cs typeface="Arial" pitchFamily="34" charset="0"/>
              </a:rPr>
              <a:t>.</a:t>
            </a:r>
            <a:endParaRPr lang="en-US" sz="3200" dirty="0">
              <a:latin typeface="UTM Avo" panose="02040603050506020204" pitchFamily="18" charset="0"/>
              <a:ea typeface="Arial-Rounded" pitchFamily="34" charset="0"/>
              <a:cs typeface="Arial" pitchFamily="34" charset="0"/>
            </a:endParaRPr>
          </a:p>
        </p:txBody>
      </p:sp>
      <p:cxnSp>
        <p:nvCxnSpPr>
          <p:cNvPr id="5" name="Straight Connector 4"/>
          <p:cNvCxnSpPr/>
          <p:nvPr/>
        </p:nvCxnSpPr>
        <p:spPr>
          <a:xfrm flipH="1">
            <a:off x="4343399"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315200" y="188489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09800" y="2375032"/>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Trời</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nổi</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gió</a:t>
            </a:r>
            <a:r>
              <a:rPr lang="en-US" sz="2200" dirty="0" smtClean="0">
                <a:solidFill>
                  <a:srgbClr val="7030A0"/>
                </a:solidFill>
                <a:latin typeface="UTM Avo" panose="02040603050506020204" pitchFamily="18" charset="0"/>
                <a:ea typeface="Arial-Rounded" pitchFamily="34" charset="0"/>
                <a:cs typeface="Arial" pitchFamily="34" charset="0"/>
              </a:rPr>
              <a:t> to. </a:t>
            </a:r>
            <a:r>
              <a:rPr lang="en-US" sz="2200" dirty="0" err="1" smtClean="0">
                <a:solidFill>
                  <a:srgbClr val="7030A0"/>
                </a:solidFill>
                <a:latin typeface="UTM Avo" panose="02040603050506020204" pitchFamily="18" charset="0"/>
                <a:ea typeface="Arial-Rounded" pitchFamily="34" charset="0"/>
                <a:cs typeface="Arial" pitchFamily="34" charset="0"/>
              </a:rPr>
              <a:t>Cây</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liễu</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không</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ngừng</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lắc</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lư</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Thấy</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vậy</a:t>
            </a:r>
            <a:r>
              <a:rPr lang="en-US" sz="2200" dirty="0" smtClean="0">
                <a:solidFill>
                  <a:srgbClr val="7030A0"/>
                </a:solidFill>
                <a:latin typeface="UTM Avo" panose="02040603050506020204" pitchFamily="18" charset="0"/>
                <a:ea typeface="Arial-Rounded" pitchFamily="34" charset="0"/>
                <a:cs typeface="Arial" pitchFamily="34" charset="0"/>
              </a:rPr>
              <a:t>, Nam </a:t>
            </a:r>
            <a:r>
              <a:rPr lang="en-US" sz="2200" dirty="0" err="1" smtClean="0">
                <a:solidFill>
                  <a:srgbClr val="7030A0"/>
                </a:solidFill>
                <a:latin typeface="UTM Avo" panose="02040603050506020204" pitchFamily="18" charset="0"/>
                <a:ea typeface="Arial-Rounded" pitchFamily="34" charset="0"/>
                <a:cs typeface="Arial" pitchFamily="34" charset="0"/>
              </a:rPr>
              <a:t>rất</a:t>
            </a:r>
            <a:r>
              <a:rPr lang="en-US" sz="2200" dirty="0" smtClean="0">
                <a:solidFill>
                  <a:srgbClr val="7030A0"/>
                </a:solidFill>
                <a:latin typeface="UTM Avo" panose="02040603050506020204" pitchFamily="18" charset="0"/>
                <a:ea typeface="Arial-Rounded" pitchFamily="34" charset="0"/>
                <a:cs typeface="Arial" pitchFamily="34" charset="0"/>
              </a:rPr>
              <a:t> lo </a:t>
            </a:r>
            <a:r>
              <a:rPr lang="en-US" sz="2200" dirty="0" err="1" smtClean="0">
                <a:solidFill>
                  <a:srgbClr val="7030A0"/>
                </a:solidFill>
                <a:latin typeface="UTM Avo" panose="02040603050506020204" pitchFamily="18" charset="0"/>
                <a:ea typeface="Arial-Rounded" pitchFamily="34" charset="0"/>
                <a:cs typeface="Arial" pitchFamily="34" charset="0"/>
              </a:rPr>
              <a:t>cây</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liễu</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sẽ</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bị</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gãy</a:t>
            </a:r>
            <a:r>
              <a:rPr lang="en-US" sz="2200" dirty="0" smtClean="0">
                <a:solidFill>
                  <a:srgbClr val="7030A0"/>
                </a:solidFill>
                <a:latin typeface="UTM Avo" panose="02040603050506020204" pitchFamily="18" charset="0"/>
                <a:ea typeface="Arial-Rounded" pitchFamily="34" charset="0"/>
                <a:cs typeface="Arial" pitchFamily="34" charset="0"/>
              </a:rPr>
              <a:t>. Nam </a:t>
            </a:r>
            <a:r>
              <a:rPr lang="en-US" sz="2200" dirty="0" err="1" smtClean="0">
                <a:solidFill>
                  <a:srgbClr val="7030A0"/>
                </a:solidFill>
                <a:latin typeface="UTM Avo" panose="02040603050506020204" pitchFamily="18" charset="0"/>
                <a:ea typeface="Arial-Rounded" pitchFamily="34" charset="0"/>
                <a:cs typeface="Arial" pitchFamily="34" charset="0"/>
              </a:rPr>
              <a:t>hỏi</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mẹ</a:t>
            </a:r>
            <a:r>
              <a:rPr lang="en-US" sz="2200" dirty="0" smtClean="0">
                <a:solidFill>
                  <a:srgbClr val="7030A0"/>
                </a:solidFill>
                <a:latin typeface="UTM Avo" panose="02040603050506020204" pitchFamily="18" charset="0"/>
                <a:ea typeface="Arial-Rounded" pitchFamily="34" charset="0"/>
                <a:cs typeface="Arial" pitchFamily="34" charset="0"/>
              </a:rPr>
              <a:t>:</a:t>
            </a:r>
          </a:p>
          <a:p>
            <a:pPr algn="just">
              <a:spcAft>
                <a:spcPts val="600"/>
              </a:spcAft>
            </a:pPr>
            <a:r>
              <a:rPr lang="en-US" sz="2200" dirty="0" smtClean="0">
                <a:solidFill>
                  <a:srgbClr val="7030A0"/>
                </a:solidFill>
                <a:latin typeface="UTM Avo" panose="02040603050506020204" pitchFamily="18" charset="0"/>
                <a:ea typeface="Arial-Rounded" pitchFamily="34" charset="0"/>
                <a:cs typeface="Arial" pitchFamily="34" charset="0"/>
              </a:rPr>
              <a:t>	- </a:t>
            </a:r>
            <a:r>
              <a:rPr lang="en-US" sz="2200" dirty="0" err="1" smtClean="0">
                <a:solidFill>
                  <a:srgbClr val="7030A0"/>
                </a:solidFill>
                <a:latin typeface="UTM Avo" panose="02040603050506020204" pitchFamily="18" charset="0"/>
                <a:ea typeface="Arial-Rounded" pitchFamily="34" charset="0"/>
                <a:cs typeface="Arial" pitchFamily="34" charset="0"/>
              </a:rPr>
              <a:t>Mẹ</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ơi</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cây</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liễu</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mềm</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yếu</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thế</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liệu</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có</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bị</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gió</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làm</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gãy</a:t>
            </a:r>
            <a:r>
              <a:rPr lang="en-US" sz="2200" dirty="0" smtClean="0">
                <a:solidFill>
                  <a:srgbClr val="7030A0"/>
                </a:solidFill>
                <a:latin typeface="UTM Avo" panose="02040603050506020204" pitchFamily="18" charset="0"/>
                <a:ea typeface="Arial-Rounded" pitchFamily="34" charset="0"/>
                <a:cs typeface="Arial" pitchFamily="34" charset="0"/>
              </a:rPr>
              <a:t> </a:t>
            </a:r>
            <a:r>
              <a:rPr lang="en-US" sz="2200" dirty="0" err="1" smtClean="0">
                <a:solidFill>
                  <a:srgbClr val="7030A0"/>
                </a:solidFill>
                <a:latin typeface="UTM Avo" panose="02040603050506020204" pitchFamily="18" charset="0"/>
                <a:ea typeface="Arial-Rounded" pitchFamily="34" charset="0"/>
                <a:cs typeface="Arial" pitchFamily="34" charset="0"/>
              </a:rPr>
              <a:t>không</a:t>
            </a:r>
            <a:r>
              <a:rPr lang="en-US" sz="2200" dirty="0" smtClean="0">
                <a:solidFill>
                  <a:srgbClr val="7030A0"/>
                </a:solidFill>
                <a:latin typeface="UTM Avo" panose="02040603050506020204" pitchFamily="18" charset="0"/>
                <a:ea typeface="Arial-Rounded" pitchFamily="34" charset="0"/>
                <a:cs typeface="Arial" pitchFamily="34" charset="0"/>
              </a:rPr>
              <a:t> ạ?</a:t>
            </a:r>
          </a:p>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Mẹ</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mỉm</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cười</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đáp</a:t>
            </a:r>
            <a:r>
              <a:rPr lang="en-US" sz="2200" dirty="0" smtClean="0">
                <a:solidFill>
                  <a:srgbClr val="00B050"/>
                </a:solidFill>
                <a:latin typeface="UTM Avo" panose="02040603050506020204" pitchFamily="18" charset="0"/>
                <a:ea typeface="Arial-Rounded" pitchFamily="34" charset="0"/>
                <a:cs typeface="Arial" pitchFamily="34" charset="0"/>
              </a:rPr>
              <a:t>:</a:t>
            </a:r>
          </a:p>
          <a:p>
            <a:pPr algn="just">
              <a:spcAft>
                <a:spcPts val="600"/>
              </a:spcAft>
            </a:pPr>
            <a:r>
              <a:rPr lang="en-US" sz="2200" dirty="0">
                <a:solidFill>
                  <a:srgbClr val="00B050"/>
                </a:solidFill>
                <a:latin typeface="UTM Avo" panose="02040603050506020204" pitchFamily="18" charset="0"/>
                <a:ea typeface="Arial-Rounded" pitchFamily="34" charset="0"/>
                <a:cs typeface="Arial" pitchFamily="34" charset="0"/>
              </a:rPr>
              <a:t>	</a:t>
            </a:r>
            <a:r>
              <a:rPr lang="en-US" sz="2200" dirty="0" smtClean="0">
                <a:solidFill>
                  <a:srgbClr val="00B050"/>
                </a:solidFill>
                <a:latin typeface="UTM Avo" panose="02040603050506020204" pitchFamily="18" charset="0"/>
                <a:ea typeface="Arial-Rounded" pitchFamily="34" charset="0"/>
                <a:cs typeface="Arial" pitchFamily="34" charset="0"/>
              </a:rPr>
              <a:t>- Con </a:t>
            </a:r>
            <a:r>
              <a:rPr lang="en-US" sz="2200" dirty="0" err="1" smtClean="0">
                <a:solidFill>
                  <a:srgbClr val="00B050"/>
                </a:solidFill>
                <a:latin typeface="UTM Avo" panose="02040603050506020204" pitchFamily="18" charset="0"/>
                <a:ea typeface="Arial-Rounded" pitchFamily="34" charset="0"/>
                <a:cs typeface="Arial" pitchFamily="34" charset="0"/>
              </a:rPr>
              <a:t>yên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tâm</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cây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liễu</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sẽ</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không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sao</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đâu</a:t>
            </a:r>
            <a:r>
              <a:rPr lang="en-US" sz="2200" dirty="0" smtClean="0">
                <a:solidFill>
                  <a:srgbClr val="00B050"/>
                </a:solidFill>
                <a:latin typeface="UTM Avo" panose="02040603050506020204" pitchFamily="18" charset="0"/>
                <a:ea typeface="Arial-Rounded" pitchFamily="34" charset="0"/>
                <a:cs typeface="Arial" pitchFamily="34" charset="0"/>
              </a:rPr>
              <a:t>.</a:t>
            </a:r>
          </a:p>
          <a:p>
            <a:pPr algn="just">
              <a:spcAft>
                <a:spcPts val="600"/>
              </a:spcAft>
            </a:pPr>
            <a:r>
              <a:rPr lang="en-US" sz="2200" dirty="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Mẹ</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giải</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thích</a:t>
            </a:r>
            <a:r>
              <a:rPr lang="en-US" sz="2200" dirty="0" smtClean="0">
                <a:solidFill>
                  <a:srgbClr val="00B050"/>
                </a:solidFill>
                <a:latin typeface="UTM Avo" panose="02040603050506020204" pitchFamily="18" charset="0"/>
                <a:ea typeface="Arial-Rounded" pitchFamily="34" charset="0"/>
                <a:cs typeface="Arial" pitchFamily="34" charset="0"/>
              </a:rPr>
              <a:t>:</a:t>
            </a:r>
          </a:p>
          <a:p>
            <a:pPr algn="just">
              <a:spcAft>
                <a:spcPts val="600"/>
              </a:spcAft>
            </a:pPr>
            <a:r>
              <a:rPr lang="en-US" sz="2200" dirty="0">
                <a:solidFill>
                  <a:srgbClr val="00B050"/>
                </a:solidFill>
                <a:latin typeface="UTM Avo" panose="02040603050506020204" pitchFamily="18" charset="0"/>
                <a:ea typeface="Arial-Rounded" pitchFamily="34" charset="0"/>
                <a:cs typeface="Arial" pitchFamily="34" charset="0"/>
              </a:rPr>
              <a:t>	</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Thân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cây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liễu</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tuy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không</a:t>
            </a:r>
            <a:r>
              <a:rPr lang="en-US" sz="2200" dirty="0" smtClean="0">
                <a:solidFill>
                  <a:srgbClr val="00B050"/>
                </a:solidFill>
                <a:latin typeface="UTM Avo" panose="02040603050506020204" pitchFamily="18" charset="0"/>
                <a:ea typeface="Arial-Rounded" pitchFamily="34" charset="0"/>
                <a:cs typeface="Arial" pitchFamily="34" charset="0"/>
              </a:rPr>
              <a:t> to </a:t>
            </a:r>
            <a:r>
              <a:rPr lang="en-US" sz="2200" dirty="0" err="1" smtClean="0">
                <a:solidFill>
                  <a:srgbClr val="00B050"/>
                </a:solidFill>
                <a:latin typeface="UTM Avo" panose="02040603050506020204" pitchFamily="18" charset="0"/>
                <a:ea typeface="Arial-Rounded" pitchFamily="34" charset="0"/>
                <a:cs typeface="Arial" pitchFamily="34" charset="0"/>
              </a:rPr>
              <a:t>nhưng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dẻo</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dai</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Cành</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liễu</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mềm</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mại</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có</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thể</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chuyển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động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theo</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chiều</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gió</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Vì</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vậy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cây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không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dễ</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bị</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gãy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Liễu</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còn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là</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loài</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cây</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dễ</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trồng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Chỉ</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cần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cắm</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cành</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xuống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đất</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nó</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có</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thể</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nhanh</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chóng</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mọc</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lên</a:t>
            </a:r>
            <a:r>
              <a:rPr lang="en-US" sz="2200" dirty="0" smtClean="0">
                <a:solidFill>
                  <a:srgbClr val="00B050"/>
                </a:solidFill>
                <a:latin typeface="UTM Avo" panose="02040603050506020204" pitchFamily="18" charset="0"/>
                <a:ea typeface="Arial-Rounded" pitchFamily="34" charset="0"/>
                <a:cs typeface="Arial" pitchFamily="34" charset="0"/>
              </a:rPr>
              <a:t> </a:t>
            </a:r>
            <a:r>
              <a:rPr lang="en-US" sz="2200" dirty="0" err="1" smtClean="0">
                <a:solidFill>
                  <a:srgbClr val="00B050"/>
                </a:solidFill>
                <a:latin typeface="UTM Avo" panose="02040603050506020204" pitchFamily="18" charset="0"/>
                <a:ea typeface="Arial-Rounded" pitchFamily="34" charset="0"/>
                <a:cs typeface="Arial" pitchFamily="34" charset="0"/>
              </a:rPr>
              <a:t>cây</a:t>
            </a:r>
            <a:r>
              <a:rPr lang="en-US" sz="2200" dirty="0" smtClean="0">
                <a:solidFill>
                  <a:srgbClr val="00B050"/>
                </a:solidFill>
                <a:latin typeface="UTM Avo" panose="02040603050506020204" pitchFamily="18" charset="0"/>
                <a:ea typeface="Arial-Rounded" pitchFamily="34" charset="0"/>
                <a:cs typeface="Arial" pitchFamily="34" charset="0"/>
              </a:rPr>
              <a:t> con.</a:t>
            </a:r>
          </a:p>
          <a:p>
            <a:pPr algn="r"/>
            <a:r>
              <a:rPr lang="en-US" sz="2200" dirty="0" smtClean="0">
                <a:latin typeface="UTM Avo" panose="02040603050506020204" pitchFamily="18" charset="0"/>
                <a:ea typeface="Arial-Rounded" pitchFamily="34" charset="0"/>
                <a:cs typeface="Arial" pitchFamily="34" charset="0"/>
              </a:rPr>
              <a:t>(</a:t>
            </a:r>
            <a:r>
              <a:rPr lang="en-US" sz="2200" dirty="0" err="1" smtClean="0">
                <a:latin typeface="UTM Avo" panose="02040603050506020204" pitchFamily="18" charset="0"/>
                <a:ea typeface="Arial-Rounded" pitchFamily="34" charset="0"/>
                <a:cs typeface="Arial" pitchFamily="34" charset="0"/>
              </a:rPr>
              <a:t>Hải</a:t>
            </a:r>
            <a:r>
              <a:rPr lang="en-US" sz="2200" dirty="0" smtClean="0">
                <a:latin typeface="UTM Avo" panose="02040603050506020204" pitchFamily="18" charset="0"/>
                <a:ea typeface="Arial-Rounded" pitchFamily="34" charset="0"/>
                <a:cs typeface="Arial" pitchFamily="34" charset="0"/>
              </a:rPr>
              <a:t> An)</a:t>
            </a:r>
            <a:endParaRPr lang="en-US" sz="2200" dirty="0">
              <a:latin typeface="UTM Avo" panose="02040603050506020204" pitchFamily="18"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97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657350"/>
            <a:ext cx="5270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676400" y="6649"/>
            <a:ext cx="5947064" cy="461532"/>
          </a:xfrm>
          <a:prstGeom prst="rect">
            <a:avLst/>
          </a:prstGeom>
          <a:noFill/>
        </p:spPr>
        <p:txBody>
          <a:bodyPr wrap="square" lIns="91305" tIns="45654" rIns="91305" bIns="45654" rtlCol="0">
            <a:spAutoFit/>
          </a:bodyPr>
          <a:lstStyle/>
          <a:p>
            <a:pPr algn="ctr"/>
            <a:r>
              <a:rPr lang="en-US" sz="2400" b="1" smtClean="0">
                <a:latin typeface="UTM Avo" panose="02040603050506020204" pitchFamily="18" charset="0"/>
                <a:ea typeface="Arial-Rounded" pitchFamily="34" charset="0"/>
                <a:cs typeface="Arial" pitchFamily="34" charset="0"/>
              </a:rPr>
              <a:t>Cây liễu dẻo dai</a:t>
            </a:r>
            <a:endParaRPr lang="en-US" sz="2400" b="1">
              <a:latin typeface="UTM Avo" panose="02040603050506020204" pitchFamily="18" charset="0"/>
              <a:ea typeface="Arial-Rounded" pitchFamily="34" charset="0"/>
              <a:cs typeface="Arial" pitchFamily="34" charset="0"/>
            </a:endParaRPr>
          </a:p>
        </p:txBody>
      </p:sp>
      <p:sp>
        <p:nvSpPr>
          <p:cNvPr id="8" name="Cloud 7"/>
          <p:cNvSpPr/>
          <p:nvPr/>
        </p:nvSpPr>
        <p:spPr>
          <a:xfrm>
            <a:off x="7556367" y="-127720"/>
            <a:ext cx="1752600" cy="595901"/>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dirty="0" err="1">
                <a:solidFill>
                  <a:schemeClr val="tx1"/>
                </a:solidFill>
                <a:latin typeface="Arial" pitchFamily="34" charset="0"/>
                <a:ea typeface="Arial-Rounded" pitchFamily="34" charset="0"/>
                <a:cs typeface="Arial" pitchFamily="34" charset="0"/>
              </a:rPr>
              <a:t>Đọc</a:t>
            </a:r>
            <a:r>
              <a:rPr lang="en-US" sz="1600" b="1" dirty="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nối</a:t>
            </a:r>
            <a:r>
              <a:rPr lang="en-US" sz="1600" b="1" dirty="0" smtClean="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tiếp</a:t>
            </a:r>
            <a:r>
              <a:rPr lang="en-US" sz="1600" b="1" dirty="0" smtClean="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đoạn</a:t>
            </a:r>
            <a:endParaRPr lang="en-US" sz="16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958" y="108872"/>
            <a:ext cx="4573025" cy="707886"/>
          </a:xfrm>
          <a:prstGeom prst="rect">
            <a:avLst/>
          </a:prstGeom>
          <a:noFill/>
        </p:spPr>
        <p:txBody>
          <a:bodyPr wrap="square" rtlCol="0">
            <a:spAutoFit/>
          </a:bodyPr>
          <a:lstStyle/>
          <a:p>
            <a:r>
              <a:rPr lang="en-US" sz="4000" u="sng" dirty="0" err="1" smtClean="0">
                <a:latin typeface="Times New Roman" pitchFamily="18" charset="0"/>
                <a:cs typeface="Times New Roman" pitchFamily="18" charset="0"/>
              </a:rPr>
              <a:t>Giải</a:t>
            </a:r>
            <a:r>
              <a:rPr lang="en-US" sz="4000" u="sng" dirty="0" smtClean="0">
                <a:latin typeface="Times New Roman" pitchFamily="18" charset="0"/>
                <a:cs typeface="Times New Roman" pitchFamily="18" charset="0"/>
              </a:rPr>
              <a:t> </a:t>
            </a:r>
            <a:r>
              <a:rPr lang="en-US" sz="4000" u="sng" dirty="0" err="1" smtClean="0">
                <a:latin typeface="Times New Roman" pitchFamily="18" charset="0"/>
                <a:cs typeface="Times New Roman" pitchFamily="18" charset="0"/>
              </a:rPr>
              <a:t>nghĩa</a:t>
            </a:r>
            <a:r>
              <a:rPr lang="en-US" sz="4000" u="sng" dirty="0" smtClean="0">
                <a:latin typeface="Times New Roman" pitchFamily="18" charset="0"/>
                <a:cs typeface="Times New Roman" pitchFamily="18" charset="0"/>
              </a:rPr>
              <a:t> </a:t>
            </a:r>
            <a:r>
              <a:rPr lang="en-US" sz="4000" u="sng" dirty="0" err="1" smtClean="0">
                <a:latin typeface="Times New Roman" pitchFamily="18" charset="0"/>
                <a:cs typeface="Times New Roman" pitchFamily="18" charset="0"/>
              </a:rPr>
              <a:t>từ</a:t>
            </a:r>
            <a:endParaRPr lang="en-US" sz="4000" u="sng" dirty="0">
              <a:latin typeface="Times New Roman" pitchFamily="18" charset="0"/>
              <a:cs typeface="Times New Roman" pitchFamily="18" charset="0"/>
            </a:endParaRPr>
          </a:p>
        </p:txBody>
      </p:sp>
      <p:sp>
        <p:nvSpPr>
          <p:cNvPr id="3" name="TextBox 2"/>
          <p:cNvSpPr txBox="1"/>
          <p:nvPr/>
        </p:nvSpPr>
        <p:spPr>
          <a:xfrm>
            <a:off x="355600" y="878314"/>
            <a:ext cx="8356600" cy="3785652"/>
          </a:xfrm>
          <a:prstGeom prst="rect">
            <a:avLst/>
          </a:prstGeom>
          <a:noFill/>
        </p:spPr>
        <p:txBody>
          <a:bodyPr wrap="square" rtlCol="0">
            <a:spAutoFit/>
          </a:bodyPr>
          <a:lstStyle/>
          <a:p>
            <a:pPr algn="just"/>
            <a:r>
              <a:rPr lang="en-US" sz="4000"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ẻo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năng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chịu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khoảng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gian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dài</a:t>
            </a:r>
            <a:endParaRPr lang="en-US" sz="4000" dirty="0" smtClean="0">
              <a:latin typeface="Times New Roman" pitchFamily="18" charset="0"/>
              <a:cs typeface="Times New Roman" pitchFamily="18" charset="0"/>
            </a:endParaRPr>
          </a:p>
          <a:p>
            <a:pPr algn="just"/>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lắc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lư</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nghiêng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nọ</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nghiêng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kia</a:t>
            </a:r>
            <a:endParaRPr lang="en-US" sz="4000" dirty="0" smtClean="0">
              <a:latin typeface="Times New Roman" pitchFamily="18" charset="0"/>
              <a:cs typeface="Times New Roman" pitchFamily="18" charset="0"/>
            </a:endParaRPr>
          </a:p>
          <a:p>
            <a:pPr algn="just"/>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mềm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mềm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giác</a:t>
            </a:r>
            <a:r>
              <a:rPr lang="en-US" sz="4000" dirty="0" smtClean="0">
                <a:latin typeface="Times New Roman" pitchFamily="18" charset="0"/>
                <a:cs typeface="Times New Roman" pitchFamily="18" charset="0"/>
              </a:rPr>
              <a:t> d</a:t>
            </a:r>
            <a:r>
              <a:rPr lang="vi-VN" sz="4000" dirty="0">
                <a:latin typeface="Times New Roman" pitchFamily="18" charset="0"/>
                <a:cs typeface="Times New Roman" pitchFamily="18" charset="0"/>
              </a:rPr>
              <a:t>ẻ</a:t>
            </a:r>
            <a:r>
              <a:rPr lang="en-US" sz="4000" dirty="0" smtClean="0">
                <a:latin typeface="Times New Roman" pitchFamily="18" charset="0"/>
                <a:cs typeface="Times New Roman" pitchFamily="18" charset="0"/>
              </a:rPr>
              <a:t>o </a:t>
            </a:r>
            <a:r>
              <a:rPr lang="en-US" sz="4000" dirty="0" err="1" smtClean="0">
                <a:latin typeface="Times New Roman" pitchFamily="18" charset="0"/>
                <a:cs typeface="Times New Roman" pitchFamily="18" charset="0"/>
              </a:rPr>
              <a:t>dai</a:t>
            </a:r>
            <a:endParaRPr lang="en-US" sz="4000" dirty="0">
              <a:latin typeface="Times New Roman" pitchFamily="18" charset="0"/>
              <a:cs typeface="Times New Roman" pitchFamily="18" charset="0"/>
            </a:endParaRPr>
          </a:p>
        </p:txBody>
      </p:sp>
      <p:pic>
        <p:nvPicPr>
          <p:cNvPr id="307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61" y="1509142"/>
            <a:ext cx="938213"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4526925"/>
            <a:ext cx="15303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6"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61" y="4118144"/>
            <a:ext cx="938213"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6860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61" y="361454"/>
            <a:ext cx="6146278" cy="4100719"/>
          </a:xfrm>
          <a:prstGeom prst="rect">
            <a:avLst/>
          </a:prstGeom>
        </p:spPr>
      </p:pic>
      <p:sp>
        <p:nvSpPr>
          <p:cNvPr id="4" name="TextBox 3"/>
          <p:cNvSpPr txBox="1"/>
          <p:nvPr/>
        </p:nvSpPr>
        <p:spPr>
          <a:xfrm>
            <a:off x="3731636" y="4497169"/>
            <a:ext cx="2021306"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Dẻo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dai</a:t>
            </a:r>
            <a:endParaRPr lang="en-US" sz="3600" b="1" dirty="0">
              <a:latin typeface="Times New Roman" pitchFamily="18" charset="0"/>
              <a:cs typeface="Times New Roman" pitchFamily="18" charset="0"/>
            </a:endParaRPr>
          </a:p>
        </p:txBody>
      </p:sp>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013" y="0"/>
            <a:ext cx="11699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152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6660"/>
            <a:ext cx="6616212" cy="4635012"/>
          </a:xfrm>
          <a:prstGeom prst="rect">
            <a:avLst/>
          </a:prstGeom>
        </p:spPr>
      </p:pic>
      <p:sp>
        <p:nvSpPr>
          <p:cNvPr id="3" name="TextBox 2"/>
          <p:cNvSpPr txBox="1"/>
          <p:nvPr/>
        </p:nvSpPr>
        <p:spPr>
          <a:xfrm>
            <a:off x="3610708" y="4572002"/>
            <a:ext cx="2696308" cy="523220"/>
          </a:xfrm>
          <a:prstGeom prst="rect">
            <a:avLst/>
          </a:prstGeom>
          <a:noFill/>
        </p:spPr>
        <p:txBody>
          <a:bodyPr wrap="square" rtlCol="0">
            <a:spAutoFit/>
          </a:bodyPr>
          <a:lstStyle/>
          <a:p>
            <a:r>
              <a:rPr lang="vi-VN" sz="2800" b="1" dirty="0" smtClean="0">
                <a:latin typeface="Times New Roman" pitchFamily="18" charset="0"/>
                <a:cs typeface="Times New Roman" pitchFamily="18" charset="0"/>
              </a:rPr>
              <a:t>MỀM MẠI</a:t>
            </a:r>
            <a:endParaRPr lang="en-US" sz="2800" b="1" dirty="0">
              <a:latin typeface="Times New Roman" pitchFamily="18" charset="0"/>
              <a:cs typeface="Times New Roman" pitchFamily="18" charset="0"/>
            </a:endParaRP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013" y="0"/>
            <a:ext cx="11699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95035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31750"/>
            <a:ext cx="5947064" cy="461532"/>
          </a:xfrm>
          <a:prstGeom prst="rect">
            <a:avLst/>
          </a:prstGeom>
          <a:noFill/>
        </p:spPr>
        <p:txBody>
          <a:bodyPr wrap="square" lIns="91305" tIns="45654" rIns="91305" bIns="45654" rtlCol="0">
            <a:spAutoFit/>
          </a:bodyPr>
          <a:lstStyle/>
          <a:p>
            <a:pPr algn="ctr"/>
            <a:r>
              <a:rPr lang="en-US" sz="2400" b="1" smtClean="0">
                <a:latin typeface="UTM Avo" panose="02040603050506020204" pitchFamily="18" charset="0"/>
                <a:ea typeface="Arial-Rounded" pitchFamily="34" charset="0"/>
                <a:cs typeface="Arial" pitchFamily="34" charset="0"/>
              </a:rPr>
              <a:t>Cây liễu dẻo dai</a:t>
            </a:r>
            <a:endParaRPr lang="en-US" sz="2400" b="1">
              <a:latin typeface="UTM Avo" panose="02040603050506020204" pitchFamily="18" charset="0"/>
              <a:ea typeface="Arial-Rounded" pitchFamily="34" charset="0"/>
              <a:cs typeface="Arial" pitchFamily="34" charset="0"/>
            </a:endParaRPr>
          </a:p>
        </p:txBody>
      </p:sp>
      <p:sp>
        <p:nvSpPr>
          <p:cNvPr id="7" name="TextBox 6"/>
          <p:cNvSpPr txBox="1"/>
          <p:nvPr/>
        </p:nvSpPr>
        <p:spPr>
          <a:xfrm>
            <a:off x="71005" y="710008"/>
            <a:ext cx="8853054" cy="4616515"/>
          </a:xfrm>
          <a:prstGeom prst="rect">
            <a:avLst/>
          </a:prstGeom>
          <a:noFill/>
        </p:spPr>
        <p:txBody>
          <a:bodyPr wrap="square" lIns="91305" tIns="45654" rIns="91305" bIns="45654" rtlCol="0">
            <a:spAutoFit/>
          </a:bodyPr>
          <a:lstStyle/>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nổi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ngừng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lắc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lư</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Thấy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rất</a:t>
            </a:r>
            <a:r>
              <a:rPr lang="en-US" sz="2200" dirty="0" smtClean="0">
                <a:latin typeface="UTM Avo" panose="02040603050506020204" pitchFamily="18" charset="0"/>
                <a:ea typeface="Arial-Rounded" pitchFamily="34" charset="0"/>
                <a:cs typeface="Arial" pitchFamily="34" charset="0"/>
              </a:rPr>
              <a:t> lo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hỏi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smtClean="0">
                <a:latin typeface="UTM Avo" panose="02040603050506020204" pitchFamily="18" charset="0"/>
                <a:ea typeface="Arial-Rounded" pitchFamily="34" charset="0"/>
                <a:cs typeface="Arial" pitchFamily="34" charset="0"/>
              </a:rPr>
              <a:t>	-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yếu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thế</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liệu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ạ?</a:t>
            </a:r>
          </a:p>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mỉm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cười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đáp</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Con </a:t>
            </a:r>
            <a:r>
              <a:rPr lang="en-US" sz="2200" dirty="0" err="1" smtClean="0">
                <a:latin typeface="UTM Avo" panose="02040603050506020204" pitchFamily="18" charset="0"/>
                <a:ea typeface="Arial-Rounded" pitchFamily="34" charset="0"/>
                <a:cs typeface="Arial" pitchFamily="34" charset="0"/>
              </a:rPr>
              <a:t>yên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tâm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sao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đâu</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giải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thích</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Thân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tuy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nhưng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dẻo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dai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chuyển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động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theo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chiều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Vì</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còn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loài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trồng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Chỉ</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cần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cắm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xuống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đất</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nhanh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chóng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mọc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con.</a:t>
            </a:r>
          </a:p>
          <a:p>
            <a:pPr algn="r"/>
            <a:r>
              <a:rPr lang="en-US" sz="2200" dirty="0" smtClean="0">
                <a:latin typeface="UTM Avo" panose="02040603050506020204" pitchFamily="18" charset="0"/>
                <a:ea typeface="Arial-Rounded" pitchFamily="34" charset="0"/>
                <a:cs typeface="Arial" pitchFamily="34" charset="0"/>
              </a:rPr>
              <a:t>(</a:t>
            </a:r>
            <a:r>
              <a:rPr lang="en-US" sz="2200" dirty="0" err="1" smtClean="0">
                <a:latin typeface="UTM Avo" panose="02040603050506020204" pitchFamily="18" charset="0"/>
                <a:ea typeface="Arial-Rounded" pitchFamily="34" charset="0"/>
                <a:cs typeface="Arial" pitchFamily="34" charset="0"/>
              </a:rPr>
              <a:t>Hải</a:t>
            </a:r>
            <a:r>
              <a:rPr lang="en-US" sz="2200" dirty="0" smtClean="0">
                <a:latin typeface="UTM Avo" panose="02040603050506020204" pitchFamily="18" charset="0"/>
                <a:ea typeface="Arial-Rounded" pitchFamily="34" charset="0"/>
                <a:cs typeface="Arial" pitchFamily="34" charset="0"/>
              </a:rPr>
              <a:t> An)</a:t>
            </a:r>
            <a:endParaRPr lang="en-US" sz="2200" dirty="0">
              <a:latin typeface="UTM Avo" panose="02040603050506020204" pitchFamily="18" charset="0"/>
              <a:ea typeface="Arial-Rounded" pitchFamily="34" charset="0"/>
              <a:cs typeface="Arial" pitchFamily="34" charset="0"/>
            </a:endParaRPr>
          </a:p>
        </p:txBody>
      </p:sp>
      <p:sp>
        <p:nvSpPr>
          <p:cNvPr id="5" name="Cloud 4"/>
          <p:cNvSpPr/>
          <p:nvPr/>
        </p:nvSpPr>
        <p:spPr>
          <a:xfrm>
            <a:off x="7420264" y="-35435"/>
            <a:ext cx="1752600" cy="595901"/>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dirty="0" err="1" smtClean="0">
                <a:solidFill>
                  <a:schemeClr val="tx1"/>
                </a:solidFill>
                <a:latin typeface="Arial" pitchFamily="34" charset="0"/>
                <a:ea typeface="Arial-Rounded" pitchFamily="34" charset="0"/>
                <a:cs typeface="Arial" pitchFamily="34" charset="0"/>
              </a:rPr>
              <a:t>Thi</a:t>
            </a:r>
            <a:r>
              <a:rPr lang="en-US" sz="1600" b="1" dirty="0" smtClean="0">
                <a:solidFill>
                  <a:schemeClr val="tx1"/>
                </a:solidFill>
                <a:latin typeface="Arial" pitchFamily="34" charset="0"/>
                <a:ea typeface="Arial-Rounded" pitchFamily="34" charset="0"/>
                <a:cs typeface="Arial" pitchFamily="34" charset="0"/>
              </a:rPr>
              <a:t> </a:t>
            </a:r>
            <a:r>
              <a:rPr lang="en-US" sz="1600" b="1" dirty="0" err="1" smtClean="0">
                <a:solidFill>
                  <a:schemeClr val="tx1"/>
                </a:solidFill>
                <a:latin typeface="Arial" pitchFamily="34" charset="0"/>
                <a:ea typeface="Arial-Rounded" pitchFamily="34" charset="0"/>
                <a:cs typeface="Arial" pitchFamily="34" charset="0"/>
              </a:rPr>
              <a:t>đọc</a:t>
            </a:r>
            <a:endParaRPr lang="en-US" sz="16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31750"/>
            <a:ext cx="5947064" cy="461532"/>
          </a:xfrm>
          <a:prstGeom prst="rect">
            <a:avLst/>
          </a:prstGeom>
          <a:noFill/>
        </p:spPr>
        <p:txBody>
          <a:bodyPr wrap="square" lIns="91305" tIns="45654" rIns="91305" bIns="45654" rtlCol="0">
            <a:spAutoFit/>
          </a:bodyPr>
          <a:lstStyle/>
          <a:p>
            <a:pPr algn="ctr"/>
            <a:r>
              <a:rPr lang="en-US" sz="2400" b="1" smtClean="0">
                <a:latin typeface="UTM Avo" panose="02040603050506020204" pitchFamily="18" charset="0"/>
                <a:ea typeface="Arial-Rounded" pitchFamily="34" charset="0"/>
                <a:cs typeface="Arial" pitchFamily="34" charset="0"/>
              </a:rPr>
              <a:t>Cây liễu dẻo dai</a:t>
            </a:r>
            <a:endParaRPr lang="en-US" sz="2400" b="1">
              <a:latin typeface="UTM Avo" panose="02040603050506020204" pitchFamily="18" charset="0"/>
              <a:ea typeface="Arial-Rounded" pitchFamily="34" charset="0"/>
              <a:cs typeface="Arial" pitchFamily="34" charset="0"/>
            </a:endParaRPr>
          </a:p>
        </p:txBody>
      </p:sp>
      <p:sp>
        <p:nvSpPr>
          <p:cNvPr id="7" name="TextBox 6"/>
          <p:cNvSpPr txBox="1"/>
          <p:nvPr/>
        </p:nvSpPr>
        <p:spPr>
          <a:xfrm>
            <a:off x="71005" y="710008"/>
            <a:ext cx="8853054" cy="4616515"/>
          </a:xfrm>
          <a:prstGeom prst="rect">
            <a:avLst/>
          </a:prstGeom>
          <a:noFill/>
        </p:spPr>
        <p:txBody>
          <a:bodyPr wrap="square" lIns="91305" tIns="45654" rIns="91305" bIns="45654" rtlCol="0">
            <a:spAutoFit/>
          </a:bodyPr>
          <a:lstStyle/>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nổi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ngừng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lắc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lư</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Thấy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rất</a:t>
            </a:r>
            <a:r>
              <a:rPr lang="en-US" sz="2200" dirty="0" smtClean="0">
                <a:latin typeface="UTM Avo" panose="02040603050506020204" pitchFamily="18" charset="0"/>
                <a:ea typeface="Arial-Rounded" pitchFamily="34" charset="0"/>
                <a:cs typeface="Arial" pitchFamily="34" charset="0"/>
              </a:rPr>
              <a:t> lo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hỏi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smtClean="0">
                <a:latin typeface="UTM Avo" panose="02040603050506020204" pitchFamily="18" charset="0"/>
                <a:ea typeface="Arial-Rounded" pitchFamily="34" charset="0"/>
                <a:cs typeface="Arial" pitchFamily="34" charset="0"/>
              </a:rPr>
              <a:t>	-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yếu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thế</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liệu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ạ?</a:t>
            </a:r>
          </a:p>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mỉm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cười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đáp</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Con </a:t>
            </a:r>
            <a:r>
              <a:rPr lang="en-US" sz="2200" dirty="0" err="1" smtClean="0">
                <a:latin typeface="UTM Avo" panose="02040603050506020204" pitchFamily="18" charset="0"/>
                <a:ea typeface="Arial-Rounded" pitchFamily="34" charset="0"/>
                <a:cs typeface="Arial" pitchFamily="34" charset="0"/>
              </a:rPr>
              <a:t>yên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tâm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sao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đâu</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giải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thích</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Thân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tuy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nhưng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dẻo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dai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chuyển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động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theo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chiều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Vì</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còn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loài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trồng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Chỉ</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cần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cắm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xuống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đất</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nhanh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chóng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mọc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con.</a:t>
            </a:r>
          </a:p>
          <a:p>
            <a:pPr algn="r"/>
            <a:r>
              <a:rPr lang="en-US" sz="2200" dirty="0" smtClean="0">
                <a:latin typeface="UTM Avo" panose="02040603050506020204" pitchFamily="18" charset="0"/>
                <a:ea typeface="Arial-Rounded" pitchFamily="34" charset="0"/>
                <a:cs typeface="Arial" pitchFamily="34" charset="0"/>
              </a:rPr>
              <a:t>(</a:t>
            </a:r>
            <a:r>
              <a:rPr lang="en-US" sz="2200" dirty="0" err="1" smtClean="0">
                <a:latin typeface="UTM Avo" panose="02040603050506020204" pitchFamily="18" charset="0"/>
                <a:ea typeface="Arial-Rounded" pitchFamily="34" charset="0"/>
                <a:cs typeface="Arial" pitchFamily="34" charset="0"/>
              </a:rPr>
              <a:t>Hải</a:t>
            </a:r>
            <a:r>
              <a:rPr lang="en-US" sz="2200" dirty="0" smtClean="0">
                <a:latin typeface="UTM Avo" panose="02040603050506020204" pitchFamily="18" charset="0"/>
                <a:ea typeface="Arial-Rounded" pitchFamily="34" charset="0"/>
                <a:cs typeface="Arial" pitchFamily="34" charset="0"/>
              </a:rPr>
              <a:t> An)</a:t>
            </a:r>
            <a:endParaRPr lang="en-US" sz="2200" dirty="0">
              <a:latin typeface="UTM Avo" panose="02040603050506020204" pitchFamily="18" charset="0"/>
              <a:ea typeface="Arial-Rounded" pitchFamily="34" charset="0"/>
              <a:cs typeface="Arial" pitchFamily="34" charset="0"/>
            </a:endParaRPr>
          </a:p>
        </p:txBody>
      </p:sp>
      <p:sp>
        <p:nvSpPr>
          <p:cNvPr id="5" name="Cloud 4"/>
          <p:cNvSpPr/>
          <p:nvPr/>
        </p:nvSpPr>
        <p:spPr>
          <a:xfrm>
            <a:off x="7420264" y="-35435"/>
            <a:ext cx="1752600" cy="595901"/>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dirty="0" err="1" smtClean="0">
                <a:solidFill>
                  <a:schemeClr val="tx1"/>
                </a:solidFill>
                <a:latin typeface="Arial" pitchFamily="34" charset="0"/>
                <a:ea typeface="Arial-Rounded" pitchFamily="34" charset="0"/>
                <a:cs typeface="Arial" pitchFamily="34" charset="0"/>
              </a:rPr>
              <a:t>Đọc</a:t>
            </a:r>
            <a:r>
              <a:rPr lang="en-US" sz="1600" b="1" dirty="0" smtClean="0">
                <a:solidFill>
                  <a:schemeClr val="tx1"/>
                </a:solidFill>
                <a:latin typeface="Arial" pitchFamily="34" charset="0"/>
                <a:ea typeface="Arial-Rounded" pitchFamily="34" charset="0"/>
                <a:cs typeface="Arial" pitchFamily="34" charset="0"/>
              </a:rPr>
              <a:t> CN</a:t>
            </a:r>
            <a:endParaRPr lang="en-US" sz="16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25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2599496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UTM Avo" panose="02040603050506020204" pitchFamily="18" charset="0"/>
                <a:ea typeface="Arial-Rounded" pitchFamily="34" charset="0"/>
                <a:cs typeface="Arial" pitchFamily="34" charset="0"/>
              </a:rPr>
              <a:t>Cây gì xuất hiện trong bài?</a:t>
            </a:r>
            <a:endParaRPr lang="en-US" sz="3200">
              <a:latin typeface="UTM Avo" panose="02040603050506020204" pitchFamily="18" charset="0"/>
              <a:ea typeface="Arial-Rounded" pitchFamily="34" charset="0"/>
              <a:cs typeface="Arial" pitchFamily="34" charset="0"/>
            </a:endParaRPr>
          </a:p>
        </p:txBody>
      </p:sp>
      <p:sp>
        <p:nvSpPr>
          <p:cNvPr id="8" name="TextBox 7"/>
          <p:cNvSpPr txBox="1"/>
          <p:nvPr/>
        </p:nvSpPr>
        <p:spPr>
          <a:xfrm>
            <a:off x="254000" y="254998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UTM Avo" panose="02040603050506020204" pitchFamily="18" charset="0"/>
                <a:ea typeface="Arial-Rounded" pitchFamily="34" charset="0"/>
                <a:cs typeface="Arial" pitchFamily="34" charset="0"/>
              </a:rPr>
              <a:t>Thân cây liễu có đặc điểm gì?</a:t>
            </a:r>
            <a:endParaRPr lang="en-US" sz="3200">
              <a:latin typeface="UTM Avo" panose="02040603050506020204" pitchFamily="18"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UTM Avo" panose="02040603050506020204" pitchFamily="18" charset="0"/>
                <a:cs typeface="Arial" pitchFamily="34" charset="0"/>
              </a:rPr>
              <a:t>Cây liễu</a:t>
            </a:r>
            <a:endParaRPr lang="en-US" sz="3600">
              <a:latin typeface="UTM Avo" panose="02040603050506020204" pitchFamily="18" charset="0"/>
              <a:cs typeface="Arial" pitchFamily="34" charset="0"/>
            </a:endParaRPr>
          </a:p>
        </p:txBody>
      </p:sp>
      <p:sp>
        <p:nvSpPr>
          <p:cNvPr id="17" name="Title 1"/>
          <p:cNvSpPr txBox="1">
            <a:spLocks/>
          </p:cNvSpPr>
          <p:nvPr/>
        </p:nvSpPr>
        <p:spPr>
          <a:xfrm>
            <a:off x="457200" y="35623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dirty="0" err="1" smtClean="0">
                <a:solidFill>
                  <a:srgbClr val="7030A0"/>
                </a:solidFill>
                <a:latin typeface="UTM Avo" panose="02040603050506020204" pitchFamily="18" charset="0"/>
                <a:cs typeface="Arial" pitchFamily="34" charset="0"/>
              </a:rPr>
              <a:t>Thân</a:t>
            </a:r>
            <a:r>
              <a:rPr lang="en-US" sz="3600" dirty="0" smtClean="0">
                <a:solidFill>
                  <a:srgbClr val="7030A0"/>
                </a:solidFill>
                <a:latin typeface="UTM Avo" panose="02040603050506020204" pitchFamily="18" charset="0"/>
                <a:cs typeface="Arial" pitchFamily="34" charset="0"/>
              </a:rPr>
              <a:t> </a:t>
            </a:r>
            <a:r>
              <a:rPr lang="en-US" sz="3600" dirty="0" err="1" smtClean="0">
                <a:solidFill>
                  <a:srgbClr val="7030A0"/>
                </a:solidFill>
                <a:latin typeface="UTM Avo" panose="02040603050506020204" pitchFamily="18" charset="0"/>
                <a:cs typeface="Arial" pitchFamily="34" charset="0"/>
              </a:rPr>
              <a:t>cây</a:t>
            </a:r>
            <a:r>
              <a:rPr lang="en-US" sz="3600" dirty="0" smtClean="0">
                <a:solidFill>
                  <a:srgbClr val="7030A0"/>
                </a:solidFill>
                <a:latin typeface="UTM Avo" panose="02040603050506020204" pitchFamily="18" charset="0"/>
                <a:cs typeface="Arial" pitchFamily="34" charset="0"/>
              </a:rPr>
              <a:t> </a:t>
            </a:r>
            <a:r>
              <a:rPr lang="en-US" sz="3600" dirty="0" err="1" smtClean="0">
                <a:solidFill>
                  <a:srgbClr val="7030A0"/>
                </a:solidFill>
                <a:latin typeface="UTM Avo" panose="02040603050506020204" pitchFamily="18" charset="0"/>
                <a:cs typeface="Arial" pitchFamily="34" charset="0"/>
              </a:rPr>
              <a:t>liễu</a:t>
            </a:r>
            <a:r>
              <a:rPr lang="en-US" sz="3600" dirty="0" smtClean="0">
                <a:solidFill>
                  <a:srgbClr val="7030A0"/>
                </a:solidFill>
                <a:latin typeface="UTM Avo" panose="02040603050506020204" pitchFamily="18" charset="0"/>
                <a:cs typeface="Arial" pitchFamily="34" charset="0"/>
              </a:rPr>
              <a:t> </a:t>
            </a:r>
            <a:r>
              <a:rPr lang="en-US" sz="3600" dirty="0" err="1" smtClean="0">
                <a:solidFill>
                  <a:srgbClr val="7030A0"/>
                </a:solidFill>
                <a:latin typeface="UTM Avo" panose="02040603050506020204" pitchFamily="18" charset="0"/>
                <a:cs typeface="Arial" pitchFamily="34" charset="0"/>
              </a:rPr>
              <a:t>không</a:t>
            </a:r>
            <a:r>
              <a:rPr lang="en-US" sz="3600" dirty="0" smtClean="0">
                <a:solidFill>
                  <a:srgbClr val="7030A0"/>
                </a:solidFill>
                <a:latin typeface="UTM Avo" panose="02040603050506020204" pitchFamily="18" charset="0"/>
                <a:cs typeface="Arial" pitchFamily="34" charset="0"/>
              </a:rPr>
              <a:t> to </a:t>
            </a:r>
            <a:r>
              <a:rPr lang="en-US" sz="3600" dirty="0" err="1" smtClean="0">
                <a:solidFill>
                  <a:srgbClr val="7030A0"/>
                </a:solidFill>
                <a:latin typeface="UTM Avo" panose="02040603050506020204" pitchFamily="18" charset="0"/>
                <a:cs typeface="Arial" pitchFamily="34" charset="0"/>
              </a:rPr>
              <a:t>nhưng</a:t>
            </a:r>
            <a:r>
              <a:rPr lang="en-US" sz="3600" dirty="0" smtClean="0">
                <a:solidFill>
                  <a:srgbClr val="7030A0"/>
                </a:solidFill>
                <a:latin typeface="UTM Avo" panose="02040603050506020204" pitchFamily="18" charset="0"/>
                <a:cs typeface="Arial" pitchFamily="34" charset="0"/>
              </a:rPr>
              <a:t> </a:t>
            </a:r>
            <a:r>
              <a:rPr lang="en-US" sz="3600" dirty="0" err="1" smtClean="0">
                <a:solidFill>
                  <a:srgbClr val="7030A0"/>
                </a:solidFill>
                <a:latin typeface="UTM Avo" panose="02040603050506020204" pitchFamily="18" charset="0"/>
                <a:cs typeface="Arial" pitchFamily="34" charset="0"/>
              </a:rPr>
              <a:t>dẻo</a:t>
            </a:r>
            <a:r>
              <a:rPr lang="en-US" sz="3600" dirty="0" smtClean="0">
                <a:solidFill>
                  <a:srgbClr val="7030A0"/>
                </a:solidFill>
                <a:latin typeface="UTM Avo" panose="02040603050506020204" pitchFamily="18" charset="0"/>
                <a:cs typeface="Arial" pitchFamily="34" charset="0"/>
              </a:rPr>
              <a:t> </a:t>
            </a:r>
            <a:r>
              <a:rPr lang="en-US" sz="3600" dirty="0" err="1" smtClean="0">
                <a:solidFill>
                  <a:srgbClr val="7030A0"/>
                </a:solidFill>
                <a:latin typeface="UTM Avo" panose="02040603050506020204" pitchFamily="18" charset="0"/>
                <a:cs typeface="Arial" pitchFamily="34" charset="0"/>
              </a:rPr>
              <a:t>dai</a:t>
            </a:r>
            <a:r>
              <a:rPr lang="en-US" sz="3600" dirty="0" smtClean="0">
                <a:solidFill>
                  <a:srgbClr val="7030A0"/>
                </a:solidFill>
                <a:latin typeface="UTM Avo" panose="02040603050506020204" pitchFamily="18" charset="0"/>
                <a:cs typeface="Arial" pitchFamily="34" charset="0"/>
              </a:rPr>
              <a:t>.</a:t>
            </a:r>
            <a:endParaRPr lang="en-US" sz="3600" dirty="0">
              <a:solidFill>
                <a:srgbClr val="7030A0"/>
              </a:solidFill>
              <a:latin typeface="UTM Avo" panose="02040603050506020204" pitchFamily="18"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dirty="0" err="1" smtClean="0">
                <a:latin typeface="UTM Avo" panose="02040603050506020204" pitchFamily="18" charset="0"/>
                <a:ea typeface="Arial-Rounded" pitchFamily="34" charset="0"/>
                <a:cs typeface="Arial" pitchFamily="34" charset="0"/>
              </a:rPr>
              <a:t>Cành</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liễu</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có</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đặc</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điểm</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gì</a:t>
            </a:r>
            <a:r>
              <a:rPr lang="en-US" sz="3200" dirty="0" smtClean="0">
                <a:latin typeface="UTM Avo" panose="02040603050506020204" pitchFamily="18" charset="0"/>
                <a:ea typeface="Arial-Rounded" pitchFamily="34" charset="0"/>
                <a:cs typeface="Arial" pitchFamily="34" charset="0"/>
              </a:rPr>
              <a:t>?</a:t>
            </a:r>
            <a:endParaRPr lang="en-US" sz="3200" dirty="0">
              <a:latin typeface="UTM Avo" panose="02040603050506020204" pitchFamily="18" charset="0"/>
              <a:ea typeface="Arial-Rounded" pitchFamily="34" charset="0"/>
              <a:cs typeface="Arial" pitchFamily="34" charset="0"/>
            </a:endParaRPr>
          </a:p>
        </p:txBody>
      </p:sp>
      <p:sp>
        <p:nvSpPr>
          <p:cNvPr id="8" name="TextBox 7"/>
          <p:cNvSpPr txBox="1"/>
          <p:nvPr/>
        </p:nvSpPr>
        <p:spPr>
          <a:xfrm>
            <a:off x="310574" y="2478083"/>
            <a:ext cx="8312727" cy="584654"/>
          </a:xfrm>
          <a:prstGeom prst="rect">
            <a:avLst/>
          </a:prstGeom>
          <a:solidFill>
            <a:srgbClr val="D2ECB6"/>
          </a:solidFill>
        </p:spPr>
        <p:txBody>
          <a:bodyPr wrap="square" lIns="91318" tIns="45660" rIns="91318" bIns="45660" rtlCol="0">
            <a:spAutoFit/>
          </a:bodyPr>
          <a:lstStyle/>
          <a:p>
            <a:pPr algn="ctr"/>
            <a:r>
              <a:rPr lang="en-US" sz="3200" dirty="0" err="1" smtClean="0">
                <a:latin typeface="UTM Avo" panose="02040603050506020204" pitchFamily="18" charset="0"/>
                <a:ea typeface="Arial-Rounded" pitchFamily="34" charset="0"/>
                <a:cs typeface="Arial" pitchFamily="34" charset="0"/>
              </a:rPr>
              <a:t>Vì</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sao</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nói</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liễu</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là</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loài</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cây</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dễ</a:t>
            </a:r>
            <a:r>
              <a:rPr lang="en-US" sz="3200" dirty="0" smtClean="0">
                <a:latin typeface="UTM Avo" panose="02040603050506020204" pitchFamily="18" charset="0"/>
                <a:ea typeface="Arial-Rounded" pitchFamily="34" charset="0"/>
                <a:cs typeface="Arial" pitchFamily="34" charset="0"/>
              </a:rPr>
              <a:t> </a:t>
            </a:r>
            <a:r>
              <a:rPr lang="en-US" sz="3200" dirty="0" err="1" smtClean="0">
                <a:latin typeface="UTM Avo" panose="02040603050506020204" pitchFamily="18" charset="0"/>
                <a:ea typeface="Arial-Rounded" pitchFamily="34" charset="0"/>
                <a:cs typeface="Arial" pitchFamily="34" charset="0"/>
              </a:rPr>
              <a:t>trồng</a:t>
            </a:r>
            <a:r>
              <a:rPr lang="en-US" sz="3200" dirty="0" smtClean="0">
                <a:latin typeface="UTM Avo" panose="02040603050506020204" pitchFamily="18" charset="0"/>
                <a:ea typeface="Arial-Rounded" pitchFamily="34" charset="0"/>
                <a:cs typeface="Arial" pitchFamily="34" charset="0"/>
              </a:rPr>
              <a:t>?</a:t>
            </a:r>
            <a:endParaRPr lang="en-US" sz="3200" dirty="0">
              <a:latin typeface="UTM Avo" panose="02040603050506020204" pitchFamily="18"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Cành</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liễu</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mềm</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mại</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có</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thể</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chuyển</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động</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theo</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chiều</a:t>
            </a:r>
            <a:r>
              <a:rPr lang="en-US" sz="3600" dirty="0" smtClean="0">
                <a:solidFill>
                  <a:srgbClr val="00B0F0"/>
                </a:solidFill>
                <a:latin typeface="UTM Avo" panose="02040603050506020204" pitchFamily="18" charset="0"/>
                <a:cs typeface="Arial" pitchFamily="34" charset="0"/>
              </a:rPr>
              <a:t> </a:t>
            </a:r>
            <a:r>
              <a:rPr lang="en-US" sz="3600" dirty="0" err="1" smtClean="0">
                <a:solidFill>
                  <a:srgbClr val="00B0F0"/>
                </a:solidFill>
                <a:latin typeface="UTM Avo" panose="02040603050506020204" pitchFamily="18" charset="0"/>
                <a:cs typeface="Arial" pitchFamily="34" charset="0"/>
              </a:rPr>
              <a:t>gió</a:t>
            </a:r>
            <a:endParaRPr lang="en-US" sz="3600" dirty="0">
              <a:solidFill>
                <a:srgbClr val="00B0F0"/>
              </a:solidFill>
              <a:latin typeface="UTM Avo" panose="02040603050506020204" pitchFamily="18"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Liễu</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là</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loài</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cây</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dễ</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trồng</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vì</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chỉ</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cần</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cắm</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cành</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xuống</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đất</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nó</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có</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thể</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nhanh</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chóng</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mọc</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lên</a:t>
            </a:r>
            <a:r>
              <a:rPr lang="en-US" sz="3600" dirty="0" smtClean="0">
                <a:latin typeface="UTM Avo" panose="02040603050506020204" pitchFamily="18" charset="0"/>
                <a:cs typeface="Arial" pitchFamily="34" charset="0"/>
              </a:rPr>
              <a:t> </a:t>
            </a:r>
            <a:r>
              <a:rPr lang="en-US" sz="3600" dirty="0" err="1" smtClean="0">
                <a:latin typeface="UTM Avo" panose="02040603050506020204" pitchFamily="18" charset="0"/>
                <a:cs typeface="Arial" pitchFamily="34" charset="0"/>
              </a:rPr>
              <a:t>cây</a:t>
            </a:r>
            <a:r>
              <a:rPr lang="en-US" sz="3600" dirty="0" smtClean="0">
                <a:latin typeface="UTM Avo" panose="02040603050506020204" pitchFamily="18" charset="0"/>
                <a:cs typeface="Arial" pitchFamily="34" charset="0"/>
              </a:rPr>
              <a:t> non.</a:t>
            </a:r>
            <a:endParaRPr lang="en-US" sz="3600" dirty="0">
              <a:latin typeface="UTM Avo" panose="02040603050506020204" pitchFamily="18"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4350"/>
            <a:ext cx="5141205"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34561" y="207946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53335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a:t>
            </a:r>
            <a:r>
              <a:rPr lang="vi-VN" sz="3200" b="1" smtClean="0">
                <a:solidFill>
                  <a:srgbClr val="7030A0"/>
                </a:solidFill>
                <a:latin typeface="HP001 4 hàng" pitchFamily="34" charset="0"/>
                <a:ea typeface="Arial-Rounded" pitchFamily="34" charset="0"/>
                <a:cs typeface="Arial-Rounded" pitchFamily="34" charset="0"/>
              </a:rPr>
              <a:t>dai</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smtClean="0">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9886469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38354" y="13875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73605"/>
            <a:ext cx="3432222" cy="3339348"/>
          </a:xfrm>
          <a:prstGeom prst="rect">
            <a:avLst/>
          </a:prstGeom>
          <a:ln w="38100">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573605"/>
            <a:ext cx="3218689" cy="3323639"/>
          </a:xfrm>
          <a:prstGeom prst="rect">
            <a:avLst/>
          </a:prstGeom>
          <a:ln w="28575">
            <a:solidFill>
              <a:srgbClr val="00B0F0"/>
            </a:solidFill>
          </a:ln>
        </p:spPr>
      </p:pic>
      <p:sp>
        <p:nvSpPr>
          <p:cNvPr id="7" name="矩形 8">
            <a:extLst>
              <a:ext uri="{FF2B5EF4-FFF2-40B4-BE49-F238E27FC236}">
                <a16:creationId xmlns:a16="http://schemas.microsoft.com/office/drawing/2014/main" id="{DAECB3AA-DE44-4B2E-8E42-EC1E254E3EC5}"/>
              </a:ext>
            </a:extLst>
          </p:cNvPr>
          <p:cNvSpPr/>
          <p:nvPr/>
        </p:nvSpPr>
        <p:spPr>
          <a:xfrm>
            <a:off x="1345940" y="770134"/>
            <a:ext cx="6683463" cy="584775"/>
          </a:xfrm>
          <a:prstGeom prst="rect">
            <a:avLst/>
          </a:prstGeom>
        </p:spPr>
        <p:txBody>
          <a:bodyPr wrap="square">
            <a:spAutoFit/>
          </a:bodyPr>
          <a:lstStyle/>
          <a:p>
            <a:r>
              <a:rPr lang="vi-VN"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học sinh    cây      xanh mát      nắng</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1109030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7927024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99442" y="39048"/>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40" y="687895"/>
            <a:ext cx="6979539" cy="4442409"/>
          </a:xfrm>
          <a:prstGeom prst="rect">
            <a:avLst/>
          </a:prstGeom>
        </p:spPr>
      </p:pic>
      <p:cxnSp>
        <p:nvCxnSpPr>
          <p:cNvPr id="11" name="Straight Connector 10"/>
          <p:cNvCxnSpPr/>
          <p:nvPr/>
        </p:nvCxnSpPr>
        <p:spPr>
          <a:xfrm>
            <a:off x="5510784" y="1095054"/>
            <a:ext cx="957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03392" y="1515678"/>
            <a:ext cx="1085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15184" y="1905822"/>
            <a:ext cx="323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407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2815819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dirty="0" err="1" smtClean="0">
                <a:solidFill>
                  <a:srgbClr val="0070C0"/>
                </a:solidFill>
                <a:latin typeface="UTM Avo" panose="02040603050506020204" pitchFamily="18" charset="0"/>
                <a:cs typeface="Arial" pitchFamily="34" charset="0"/>
              </a:rPr>
              <a:t>Cây</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gì</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quấn</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quýt</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vườn</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nhà</a:t>
            </a:r>
            <a:r>
              <a:rPr lang="en-US" sz="3600" dirty="0" smtClean="0">
                <a:solidFill>
                  <a:srgbClr val="0070C0"/>
                </a:solidFill>
                <a:latin typeface="UTM Avo" panose="02040603050506020204" pitchFamily="18" charset="0"/>
                <a:cs typeface="Arial" pitchFamily="34" charset="0"/>
              </a:rPr>
              <a:t/>
            </a:r>
            <a:br>
              <a:rPr lang="en-US" sz="3600" dirty="0" smtClean="0">
                <a:solidFill>
                  <a:srgbClr val="0070C0"/>
                </a:solidFill>
                <a:latin typeface="UTM Avo" panose="02040603050506020204" pitchFamily="18" charset="0"/>
                <a:cs typeface="Arial" pitchFamily="34" charset="0"/>
              </a:rPr>
            </a:br>
            <a:r>
              <a:rPr lang="en-US" sz="3600" dirty="0" err="1" smtClean="0">
                <a:solidFill>
                  <a:srgbClr val="0070C0"/>
                </a:solidFill>
                <a:latin typeface="UTM Avo" panose="02040603050506020204" pitchFamily="18" charset="0"/>
                <a:cs typeface="Arial" pitchFamily="34" charset="0"/>
              </a:rPr>
              <a:t>Lá</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thơm</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dành</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tặng</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riêng</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bà</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sớm</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hôm</a:t>
            </a:r>
            <a:r>
              <a:rPr lang="en-US" sz="3600" dirty="0" smtClean="0">
                <a:solidFill>
                  <a:srgbClr val="0070C0"/>
                </a:solidFill>
                <a:latin typeface="UTM Avo" panose="02040603050506020204" pitchFamily="18" charset="0"/>
                <a:cs typeface="Arial" pitchFamily="34" charset="0"/>
              </a:rPr>
              <a:t>?</a:t>
            </a:r>
            <a:endParaRPr lang="en-US" sz="3600" dirty="0">
              <a:solidFill>
                <a:srgbClr val="0070C0"/>
              </a:solidFill>
              <a:latin typeface="UTM Avo" panose="02040603050506020204" pitchFamily="18"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46" y="2095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7142" y="6769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smtClean="0">
                <a:solidFill>
                  <a:srgbClr val="7030A0"/>
                </a:solidFill>
                <a:latin typeface="HP001 4 hàng" pitchFamily="34" charset="0"/>
                <a:ea typeface="Arial-Rounded" pitchFamily="34" charset="0"/>
                <a:cs typeface="Arial-Rounded" pitchFamily="34" charset="0"/>
              </a:rPr>
              <a:t>Thân </a:t>
            </a:r>
            <a:r>
              <a:rPr lang="vi-VN" sz="3200" b="1" dirty="0">
                <a:solidFill>
                  <a:srgbClr val="7030A0"/>
                </a:solidFill>
                <a:latin typeface="HP001 4 hàng" pitchFamily="34" charset="0"/>
                <a:ea typeface="Arial-Rounded" pitchFamily="34" charset="0"/>
                <a:cs typeface="Arial-Rounded" pitchFamily="34" charset="0"/>
              </a:rPr>
              <a:t>cây lΗğu δŪg Ǉo ηưng Ύ˞o </a:t>
            </a:r>
            <a:r>
              <a:rPr lang="vi-VN" sz="3200" b="1" dirty="0" smtClean="0">
                <a:solidFill>
                  <a:srgbClr val="7030A0"/>
                </a:solidFill>
                <a:latin typeface="HP001 4 hàng" pitchFamily="34" charset="0"/>
                <a:ea typeface="Arial-Rounded" pitchFamily="34" charset="0"/>
                <a:cs typeface="Arial-Rounded" pitchFamily="34" charset="0"/>
              </a:rPr>
              <a:t>dai</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Cành</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39096" y="23568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74442" y="1339275"/>
            <a:ext cx="8662647" cy="584775"/>
          </a:xfrm>
          <a:prstGeom prst="rect">
            <a:avLst/>
          </a:prstGeom>
        </p:spPr>
        <p:txBody>
          <a:bodyPr wrap="square">
            <a:spAutoFit/>
          </a:bodyPr>
          <a:lstStyle/>
          <a:p>
            <a:pPr algn="just"/>
            <a:r>
              <a:rPr lang="vi-VN" sz="3200" b="1" dirty="0" smtClean="0">
                <a:solidFill>
                  <a:srgbClr val="7030A0"/>
                </a:solidFill>
                <a:latin typeface="HP001 4 hàng" pitchFamily="34" charset="0"/>
                <a:ea typeface="Arial-Rounded" pitchFamily="34" charset="0"/>
                <a:cs typeface="Arial-Rounded" pitchFamily="34" charset="0"/>
              </a:rPr>
              <a:t>l</a:t>
            </a:r>
            <a:r>
              <a:rPr lang="el-GR" sz="3200" b="1" dirty="0" smtClean="0">
                <a:solidFill>
                  <a:srgbClr val="7030A0"/>
                </a:solidFill>
                <a:latin typeface="HP001 4 hàng" pitchFamily="34" charset="0"/>
                <a:ea typeface="Arial-Rounded" pitchFamily="34" charset="0"/>
                <a:cs typeface="Arial-Rounded" pitchFamily="34" charset="0"/>
              </a:rPr>
              <a:t>Η</a:t>
            </a:r>
            <a:r>
              <a:rPr lang="vi-VN" sz="3200" b="1" dirty="0" smtClean="0">
                <a:solidFill>
                  <a:srgbClr val="7030A0"/>
                </a:solidFill>
                <a:latin typeface="HP001 4 hàng" pitchFamily="34" charset="0"/>
                <a:ea typeface="Arial-Rounded" pitchFamily="34" charset="0"/>
                <a:cs typeface="Arial-Rounded" pitchFamily="34" charset="0"/>
              </a:rPr>
              <a:t>ğu </a:t>
            </a:r>
            <a:r>
              <a:rPr lang="el-GR" sz="3200" b="1" dirty="0" smtClean="0">
                <a:solidFill>
                  <a:srgbClr val="7030A0"/>
                </a:solidFill>
                <a:latin typeface="HP001 4 hàng" pitchFamily="34" charset="0"/>
                <a:ea typeface="Arial-Rounded" pitchFamily="34" charset="0"/>
                <a:cs typeface="Arial-Rounded" pitchFamily="34" charset="0"/>
              </a:rPr>
              <a:t>Εϛ</a:t>
            </a:r>
            <a:r>
              <a:rPr lang="vi-VN" sz="3200" b="1" dirty="0" smtClean="0">
                <a:solidFill>
                  <a:srgbClr val="7030A0"/>
                </a:solidFill>
                <a:latin typeface="HP001 4 hàng" pitchFamily="34" charset="0"/>
                <a:ea typeface="Arial-Rounded" pitchFamily="34" charset="0"/>
                <a:cs typeface="Arial-Rounded" pitchFamily="34" charset="0"/>
              </a:rPr>
              <a:t>m jại, có </a:t>
            </a:r>
            <a:r>
              <a:rPr lang="el-GR" sz="3200" b="1" dirty="0" smtClean="0">
                <a:solidFill>
                  <a:srgbClr val="7030A0"/>
                </a:solidFill>
                <a:latin typeface="HP001 4 hàng" pitchFamily="34" charset="0"/>
                <a:ea typeface="Arial-Rounded" pitchFamily="34" charset="0"/>
                <a:cs typeface="Arial-Rounded" pitchFamily="34" charset="0"/>
              </a:rPr>
              <a:t>Ό˘ ε</a:t>
            </a:r>
            <a:r>
              <a:rPr lang="vi-VN" sz="3200" b="1" dirty="0" smtClean="0">
                <a:solidFill>
                  <a:srgbClr val="7030A0"/>
                </a:solidFill>
                <a:latin typeface="HP001 4 hàng" pitchFamily="34" charset="0"/>
                <a:ea typeface="Arial-Rounded" pitchFamily="34" charset="0"/>
                <a:cs typeface="Arial-Rounded" pitchFamily="34" charset="0"/>
              </a:rPr>
              <a:t>u</a:t>
            </a:r>
            <a:r>
              <a:rPr lang="el-GR" sz="3200" b="1" dirty="0" smtClean="0">
                <a:solidFill>
                  <a:srgbClr val="7030A0"/>
                </a:solidFill>
                <a:latin typeface="HP001 4 hàng" pitchFamily="34" charset="0"/>
                <a:ea typeface="Arial-Rounded" pitchFamily="34" charset="0"/>
                <a:cs typeface="Arial-Rounded" pitchFamily="34" charset="0"/>
              </a:rPr>
              <a:t>ΐϜ</a:t>
            </a:r>
            <a:r>
              <a:rPr lang="vi-VN" sz="3200" b="1" dirty="0" smtClean="0">
                <a:solidFill>
                  <a:srgbClr val="7030A0"/>
                </a:solidFill>
                <a:latin typeface="HP001 4 hàng" pitchFamily="34" charset="0"/>
                <a:ea typeface="Arial-Rounded" pitchFamily="34" charset="0"/>
                <a:cs typeface="Arial-Rounded" pitchFamily="34" charset="0"/>
              </a:rPr>
              <a:t>n đųg </a:t>
            </a:r>
            <a:r>
              <a:rPr lang="el-GR" sz="3200" b="1" dirty="0" smtClean="0">
                <a:solidFill>
                  <a:srgbClr val="7030A0"/>
                </a:solidFill>
                <a:latin typeface="HP001 4 hàng" pitchFamily="34" charset="0"/>
                <a:ea typeface="Arial-Rounded" pitchFamily="34" charset="0"/>
                <a:cs typeface="Arial-Rounded" pitchFamily="34" charset="0"/>
              </a:rPr>
              <a:t>Ό;</a:t>
            </a:r>
            <a:r>
              <a:rPr lang="vi-VN" sz="3200" b="1" dirty="0" smtClean="0">
                <a:solidFill>
                  <a:srgbClr val="7030A0"/>
                </a:solidFill>
                <a:latin typeface="HP001 4 hàng" pitchFamily="34" charset="0"/>
                <a:ea typeface="Arial-Rounded" pitchFamily="34" charset="0"/>
                <a:cs typeface="Arial-Rounded" pitchFamily="34" charset="0"/>
              </a:rPr>
              <a:t>o</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chiều</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gió</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10" name="Rectangle 9"/>
          <p:cNvSpPr/>
          <p:nvPr/>
        </p:nvSpPr>
        <p:spPr>
          <a:xfrm>
            <a:off x="179197" y="2001629"/>
            <a:ext cx="8662647" cy="584775"/>
          </a:xfrm>
          <a:prstGeom prst="rect">
            <a:avLst/>
          </a:prstGeom>
        </p:spPr>
        <p:txBody>
          <a:bodyPr wrap="square">
            <a:spAutoFit/>
          </a:bodyPr>
          <a:lstStyle/>
          <a:p>
            <a:pPr algn="just"/>
            <a:r>
              <a:rPr lang="en-US" sz="3200" b="1" dirty="0" err="1" smtClean="0">
                <a:solidFill>
                  <a:srgbClr val="7030A0"/>
                </a:solidFill>
                <a:latin typeface="HP001 4 hàng" pitchFamily="34" charset="0"/>
                <a:ea typeface="Arial-Rounded" pitchFamily="34" charset="0"/>
                <a:cs typeface="Arial-Rounded" pitchFamily="34" charset="0"/>
              </a:rPr>
              <a:t>Vì</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vậy</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cây</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không</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dễ</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bị</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gãy</a:t>
            </a:r>
            <a:r>
              <a:rPr lang="en-US" sz="3200" b="1" dirty="0" smtClean="0">
                <a:solidFill>
                  <a:srgbClr val="7030A0"/>
                </a:solidFill>
                <a:latin typeface="HP001 4 hàng" pitchFamily="34" charset="0"/>
                <a:ea typeface="Arial-Rounded" pitchFamily="34" charset="0"/>
                <a:cs typeface="Arial-Rounded" pitchFamily="34" charset="0"/>
              </a:rPr>
              <a:t>. </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5175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67160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01" y="1339596"/>
            <a:ext cx="8344095" cy="1708404"/>
          </a:xfrm>
          <a:prstGeom prst="rect">
            <a:avLst/>
          </a:prstGeom>
        </p:spPr>
      </p:pic>
      <p:sp>
        <p:nvSpPr>
          <p:cNvPr id="2" name="TextBox 1"/>
          <p:cNvSpPr txBox="1"/>
          <p:nvPr/>
        </p:nvSpPr>
        <p:spPr>
          <a:xfrm>
            <a:off x="2901696" y="1719072"/>
            <a:ext cx="1609344" cy="523220"/>
          </a:xfrm>
          <a:prstGeom prst="rect">
            <a:avLst/>
          </a:prstGeom>
          <a:solidFill>
            <a:schemeClr val="bg1"/>
          </a:solidFill>
        </p:spPr>
        <p:txBody>
          <a:bodyPr wrap="square" rtlCol="0">
            <a:spAutoFit/>
          </a:bodyPr>
          <a:lstStyle/>
          <a:p>
            <a:r>
              <a:rPr lang="en-US" sz="2800" dirty="0" err="1">
                <a:solidFill>
                  <a:srgbClr val="FF0000"/>
                </a:solidFill>
                <a:latin typeface="Times New Roman" panose="02020603050405020304" pitchFamily="18" charset="0"/>
                <a:ea typeface="Arial-Rounded" pitchFamily="34" charset="0"/>
                <a:cs typeface="Times New Roman" panose="02020603050405020304" pitchFamily="18" charset="0"/>
              </a:rPr>
              <a:t>c</a:t>
            </a:r>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h</a:t>
            </a:r>
            <a:r>
              <a:rPr lang="en-US" sz="2800" dirty="0" err="1" smtClean="0">
                <a:latin typeface="Times New Roman" panose="02020603050405020304" pitchFamily="18" charset="0"/>
                <a:ea typeface="Arial-Rounded" pitchFamily="34" charset="0"/>
                <a:cs typeface="Times New Roman" panose="02020603050405020304" pitchFamily="18" charset="0"/>
              </a:rPr>
              <a:t>ồi</a:t>
            </a:r>
            <a:r>
              <a:rPr lang="en-US" sz="2800" dirty="0" smtClean="0">
                <a:latin typeface="Times New Roman" panose="02020603050405020304" pitchFamily="18" charset="0"/>
                <a:ea typeface="Arial-Rounded" pitchFamily="34" charset="0"/>
                <a:cs typeface="Times New Roman" panose="02020603050405020304" pitchFamily="18" charset="0"/>
              </a:rPr>
              <a:t> non</a:t>
            </a:r>
            <a:endParaRPr lang="en-US" sz="2800" dirty="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4712208" y="1731538"/>
            <a:ext cx="1609344" cy="523220"/>
          </a:xfrm>
          <a:prstGeom prst="rect">
            <a:avLst/>
          </a:prstGeom>
          <a:solidFill>
            <a:schemeClr val="bg1"/>
          </a:solidFill>
        </p:spPr>
        <p:txBody>
          <a:bodyPr wrap="square" rtlCol="0">
            <a:spAutoFit/>
          </a:bodyPr>
          <a:lstStyle/>
          <a:p>
            <a:r>
              <a:rPr lang="en-US" sz="2800" dirty="0" err="1">
                <a:latin typeface="Times New Roman" panose="02020603050405020304" pitchFamily="18" charset="0"/>
                <a:ea typeface="Arial-Rounded" pitchFamily="34" charset="0"/>
                <a:cs typeface="Times New Roman" panose="02020603050405020304" pitchFamily="18" charset="0"/>
              </a:rPr>
              <a:t>đ</a:t>
            </a:r>
            <a:r>
              <a:rPr lang="en-US" sz="2800" dirty="0" err="1" smtClean="0">
                <a:latin typeface="Times New Roman" panose="02020603050405020304" pitchFamily="18" charset="0"/>
                <a:ea typeface="Arial-Rounded" pitchFamily="34" charset="0"/>
                <a:cs typeface="Times New Roman" panose="02020603050405020304" pitchFamily="18" charset="0"/>
              </a:rPr>
              <a:t>ũa</a:t>
            </a:r>
            <a:r>
              <a:rPr lang="en-US" sz="280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tr</a:t>
            </a:r>
            <a:r>
              <a:rPr lang="en-US" sz="2800" dirty="0" err="1" smtClean="0">
                <a:latin typeface="Times New Roman" panose="02020603050405020304" pitchFamily="18" charset="0"/>
                <a:ea typeface="Arial-Rounded" pitchFamily="34" charset="0"/>
                <a:cs typeface="Times New Roman" panose="02020603050405020304" pitchFamily="18" charset="0"/>
              </a:rPr>
              <a:t>e</a:t>
            </a:r>
            <a:endParaRPr lang="en-US" sz="2800" dirty="0">
              <a:latin typeface="Times New Roman" panose="02020603050405020304" pitchFamily="18" charset="0"/>
              <a:ea typeface="Arial-Rounded" pitchFamily="34" charset="0"/>
              <a:cs typeface="Times New Roman" panose="02020603050405020304" pitchFamily="18" charset="0"/>
            </a:endParaRPr>
          </a:p>
        </p:txBody>
      </p:sp>
      <p:sp>
        <p:nvSpPr>
          <p:cNvPr id="6" name="TextBox 5"/>
          <p:cNvSpPr txBox="1"/>
          <p:nvPr/>
        </p:nvSpPr>
        <p:spPr>
          <a:xfrm>
            <a:off x="6876288" y="1719072"/>
            <a:ext cx="1706880" cy="523220"/>
          </a:xfrm>
          <a:prstGeom prst="rect">
            <a:avLst/>
          </a:prstGeom>
          <a:solidFill>
            <a:schemeClr val="bg1"/>
          </a:solidFill>
        </p:spPr>
        <p:txBody>
          <a:bodyPr wrap="square" rtlCol="0">
            <a:spAutoFit/>
          </a:bodyPr>
          <a:lstStyle/>
          <a:p>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tr</a:t>
            </a:r>
            <a:r>
              <a:rPr lang="en-US" sz="2800" dirty="0" err="1" smtClean="0">
                <a:latin typeface="Times New Roman" panose="02020603050405020304" pitchFamily="18" charset="0"/>
                <a:ea typeface="Arial-Rounded" pitchFamily="34" charset="0"/>
                <a:cs typeface="Times New Roman" panose="02020603050405020304" pitchFamily="18" charset="0"/>
              </a:rPr>
              <a:t>ồng</a:t>
            </a:r>
            <a:r>
              <a:rPr lang="en-US" sz="280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dirty="0" err="1" smtClean="0">
                <a:latin typeface="Times New Roman" panose="02020603050405020304" pitchFamily="18" charset="0"/>
                <a:ea typeface="Arial-Rounded" pitchFamily="34" charset="0"/>
                <a:cs typeface="Times New Roman" panose="02020603050405020304" pitchFamily="18" charset="0"/>
              </a:rPr>
              <a:t>trọt</a:t>
            </a:r>
            <a:endParaRPr lang="en-US" sz="2800" dirty="0">
              <a:latin typeface="Times New Roman" panose="02020603050405020304" pitchFamily="18" charset="0"/>
              <a:ea typeface="Arial-Rounded" pitchFamily="34" charset="0"/>
              <a:cs typeface="Times New Roman" panose="02020603050405020304" pitchFamily="18" charset="0"/>
            </a:endParaRPr>
          </a:p>
        </p:txBody>
      </p:sp>
      <p:sp>
        <p:nvSpPr>
          <p:cNvPr id="8" name="TextBox 7"/>
          <p:cNvSpPr txBox="1"/>
          <p:nvPr/>
        </p:nvSpPr>
        <p:spPr>
          <a:xfrm>
            <a:off x="6876288" y="2352020"/>
            <a:ext cx="1706880" cy="523220"/>
          </a:xfrm>
          <a:prstGeom prst="rect">
            <a:avLst/>
          </a:prstGeom>
          <a:solidFill>
            <a:schemeClr val="bg1"/>
          </a:solidFill>
        </p:spPr>
        <p:txBody>
          <a:bodyPr wrap="square" rtlCol="0">
            <a:spAutoFit/>
          </a:bodyPr>
          <a:lstStyle/>
          <a:p>
            <a:r>
              <a:rPr lang="en-US" sz="2800" dirty="0" err="1" smtClean="0">
                <a:latin typeface="Times New Roman" panose="02020603050405020304" pitchFamily="18" charset="0"/>
                <a:ea typeface="Arial-Rounded" pitchFamily="34" charset="0"/>
                <a:cs typeface="Times New Roman" panose="02020603050405020304" pitchFamily="18" charset="0"/>
              </a:rPr>
              <a:t>mềm</a:t>
            </a:r>
            <a:r>
              <a:rPr lang="en-US" sz="280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d</a:t>
            </a:r>
            <a:r>
              <a:rPr lang="en-US" sz="2800" dirty="0" err="1" smtClean="0">
                <a:latin typeface="Times New Roman" panose="02020603050405020304" pitchFamily="18" charset="0"/>
                <a:ea typeface="Arial-Rounded" pitchFamily="34" charset="0"/>
                <a:cs typeface="Times New Roman" panose="02020603050405020304" pitchFamily="18" charset="0"/>
              </a:rPr>
              <a:t>ẻo</a:t>
            </a:r>
            <a:endParaRPr lang="en-US" sz="2800" dirty="0">
              <a:latin typeface="Times New Roman" panose="02020603050405020304" pitchFamily="18" charset="0"/>
              <a:ea typeface="Arial-Rounded" pitchFamily="34" charset="0"/>
              <a:cs typeface="Times New Roman" panose="02020603050405020304" pitchFamily="18" charset="0"/>
            </a:endParaRPr>
          </a:p>
        </p:txBody>
      </p:sp>
      <p:sp>
        <p:nvSpPr>
          <p:cNvPr id="9" name="TextBox 8"/>
          <p:cNvSpPr txBox="1"/>
          <p:nvPr/>
        </p:nvSpPr>
        <p:spPr>
          <a:xfrm>
            <a:off x="4724400" y="2339828"/>
            <a:ext cx="1871472" cy="523220"/>
          </a:xfrm>
          <a:prstGeom prst="rect">
            <a:avLst/>
          </a:prstGeom>
          <a:solidFill>
            <a:schemeClr val="bg1"/>
          </a:solidFill>
        </p:spPr>
        <p:txBody>
          <a:bodyPr wrap="square" rtlCol="0">
            <a:spAutoFit/>
          </a:bodyPr>
          <a:lstStyle/>
          <a:p>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d</a:t>
            </a:r>
            <a:r>
              <a:rPr lang="en-US" sz="2800" dirty="0" err="1" smtClean="0">
                <a:latin typeface="Times New Roman" panose="02020603050405020304" pitchFamily="18" charset="0"/>
                <a:ea typeface="Arial-Rounded" pitchFamily="34" charset="0"/>
                <a:cs typeface="Times New Roman" panose="02020603050405020304" pitchFamily="18" charset="0"/>
              </a:rPr>
              <a:t>ễ</a:t>
            </a:r>
            <a:r>
              <a:rPr lang="en-US" sz="280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dirty="0" err="1" smtClean="0">
                <a:latin typeface="Times New Roman" panose="02020603050405020304" pitchFamily="18" charset="0"/>
                <a:ea typeface="Arial-Rounded" pitchFamily="34" charset="0"/>
                <a:cs typeface="Times New Roman" panose="02020603050405020304" pitchFamily="18" charset="0"/>
              </a:rPr>
              <a:t>dàng</a:t>
            </a:r>
            <a:endParaRPr lang="en-US" sz="2800" dirty="0">
              <a:latin typeface="Times New Roman" panose="02020603050405020304" pitchFamily="18" charset="0"/>
              <a:ea typeface="Arial-Rounded" pitchFamily="34" charset="0"/>
              <a:cs typeface="Times New Roman" panose="02020603050405020304" pitchFamily="18" charset="0"/>
            </a:endParaRPr>
          </a:p>
        </p:txBody>
      </p:sp>
      <p:sp>
        <p:nvSpPr>
          <p:cNvPr id="11" name="TextBox 10"/>
          <p:cNvSpPr txBox="1"/>
          <p:nvPr/>
        </p:nvSpPr>
        <p:spPr>
          <a:xfrm>
            <a:off x="2901696" y="2332970"/>
            <a:ext cx="1609344" cy="523220"/>
          </a:xfrm>
          <a:prstGeom prst="rect">
            <a:avLst/>
          </a:prstGeom>
          <a:solidFill>
            <a:schemeClr val="bg1"/>
          </a:solidFill>
        </p:spPr>
        <p:txBody>
          <a:bodyPr wrap="square" rtlCol="0">
            <a:spAutoFit/>
          </a:bodyPr>
          <a:lstStyle/>
          <a:p>
            <a:r>
              <a:rPr lang="en-US" sz="2800" dirty="0" err="1" smtClean="0">
                <a:solidFill>
                  <a:srgbClr val="FF0000"/>
                </a:solidFill>
                <a:latin typeface="Times New Roman" panose="02020603050405020304" pitchFamily="18" charset="0"/>
                <a:ea typeface="Arial-Rounded" pitchFamily="34" charset="0"/>
                <a:cs typeface="Times New Roman" panose="02020603050405020304" pitchFamily="18" charset="0"/>
              </a:rPr>
              <a:t>r</a:t>
            </a:r>
            <a:r>
              <a:rPr lang="en-US" sz="2800" dirty="0" err="1" smtClean="0">
                <a:latin typeface="Times New Roman" panose="02020603050405020304" pitchFamily="18" charset="0"/>
                <a:ea typeface="Arial-Rounded" pitchFamily="34" charset="0"/>
                <a:cs typeface="Times New Roman" panose="02020603050405020304" pitchFamily="18" charset="0"/>
              </a:rPr>
              <a:t>ễ</a:t>
            </a:r>
            <a:r>
              <a:rPr lang="en-US" sz="280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dirty="0" err="1" smtClean="0">
                <a:latin typeface="Times New Roman" panose="02020603050405020304" pitchFamily="18" charset="0"/>
                <a:ea typeface="Arial-Rounded" pitchFamily="34" charset="0"/>
                <a:cs typeface="Times New Roman" panose="02020603050405020304" pitchFamily="18" charset="0"/>
              </a:rPr>
              <a:t>cây</a:t>
            </a:r>
            <a:endParaRPr lang="en-US" sz="2800"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8718126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1760113"/>
            <a:ext cx="3588404" cy="1323439"/>
          </a:xfrm>
          <a:prstGeom prst="rect">
            <a:avLst/>
          </a:prstGeom>
          <a:noFill/>
        </p:spPr>
        <p:txBody>
          <a:bodyPr wrap="square" rtlCol="0">
            <a:spAutoFit/>
          </a:bodyPr>
          <a:lstStyle/>
          <a:p>
            <a:pPr algn="ct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Đoán</a:t>
            </a:r>
            <a:r>
              <a:rPr lang="en-US" altLang="zh-CN" sz="40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nhanh</a:t>
            </a:r>
            <a:r>
              <a:rPr lang="en-US" altLang="zh-CN" sz="40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đoán</a:t>
            </a:r>
            <a:r>
              <a:rPr lang="en-US" altLang="zh-CN" sz="40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đúng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88653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0214549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8EE7D316-1524-4456-B263-AED08A2F4A8F}"/>
              </a:ext>
            </a:extLst>
          </p:cNvPr>
          <p:cNvSpPr/>
          <p:nvPr/>
        </p:nvSpPr>
        <p:spPr>
          <a:xfrm>
            <a:off x="925219" y="284940"/>
            <a:ext cx="7182461" cy="584775"/>
          </a:xfrm>
          <a:prstGeom prst="rect">
            <a:avLst/>
          </a:prstGeom>
        </p:spPr>
        <p:txBody>
          <a:bodyPr wrap="square">
            <a:spAutoFit/>
          </a:bodyPr>
          <a:lstStyle/>
          <a:p>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hãy</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đoán</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tên</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cây</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sau</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đây</a:t>
            </a:r>
            <a:r>
              <a:rPr lang="en-US" altLang="zh-CN" sz="3200" b="1"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228" y="1076979"/>
            <a:ext cx="4989532" cy="3974592"/>
          </a:xfrm>
          <a:prstGeom prst="rect">
            <a:avLst/>
          </a:prstGeom>
        </p:spPr>
      </p:pic>
    </p:spTree>
    <p:extLst>
      <p:ext uri="{BB962C8B-B14F-4D97-AF65-F5344CB8AC3E}">
        <p14:creationId xmlns:p14="http://schemas.microsoft.com/office/powerpoint/2010/main" val="25173832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231648"/>
            <a:ext cx="1560576" cy="584775"/>
          </a:xfrm>
          <a:prstGeom prst="rect">
            <a:avLst/>
          </a:prstGeom>
          <a:noFill/>
        </p:spPr>
        <p:txBody>
          <a:bodyPr wrap="square" rtlCol="0">
            <a:spAutoFit/>
          </a:bodyPr>
          <a:lstStyle/>
          <a:p>
            <a:r>
              <a:rPr lang="en-US" sz="3200" u="sng" dirty="0" err="1" smtClean="0">
                <a:solidFill>
                  <a:srgbClr val="00B050"/>
                </a:solidFill>
                <a:latin typeface="Arial-Rounded" pitchFamily="34" charset="0"/>
                <a:ea typeface="Arial-Rounded" pitchFamily="34" charset="0"/>
                <a:cs typeface="Arial-Rounded" pitchFamily="34" charset="0"/>
              </a:rPr>
              <a:t>Câu</a:t>
            </a:r>
            <a:r>
              <a:rPr lang="en-US" sz="3200" u="sng" dirty="0" smtClean="0">
                <a:solidFill>
                  <a:srgbClr val="00B050"/>
                </a:solidFill>
                <a:latin typeface="Arial-Rounded" pitchFamily="34" charset="0"/>
                <a:ea typeface="Arial-Rounded" pitchFamily="34" charset="0"/>
                <a:cs typeface="Arial-Rounded" pitchFamily="34" charset="0"/>
              </a:rPr>
              <a:t> 1</a:t>
            </a:r>
            <a:r>
              <a:rPr lang="en-US" sz="3200" dirty="0" smtClean="0">
                <a:solidFill>
                  <a:srgbClr val="00B050"/>
                </a:solidFill>
                <a:latin typeface="Arial-Rounded" pitchFamily="34" charset="0"/>
                <a:ea typeface="Arial-Rounded" pitchFamily="34" charset="0"/>
                <a:cs typeface="Arial-Rounded" pitchFamily="34" charset="0"/>
              </a:rPr>
              <a:t>:</a:t>
            </a:r>
            <a:endParaRPr lang="en-US" sz="3200" dirty="0">
              <a:solidFill>
                <a:srgbClr val="00B050"/>
              </a:solidFill>
              <a:latin typeface="Arial-Rounded" pitchFamily="34" charset="0"/>
              <a:ea typeface="Arial-Rounded" pitchFamily="34" charset="0"/>
              <a:cs typeface="Arial-Rounded" pitchFamily="34" charset="0"/>
            </a:endParaRPr>
          </a:p>
        </p:txBody>
      </p:sp>
      <p:sp>
        <p:nvSpPr>
          <p:cNvPr id="3" name="TextBox 2"/>
          <p:cNvSpPr txBox="1"/>
          <p:nvPr/>
        </p:nvSpPr>
        <p:spPr>
          <a:xfrm>
            <a:off x="1499616" y="316992"/>
            <a:ext cx="7339584" cy="1200329"/>
          </a:xfrm>
          <a:prstGeom prst="rect">
            <a:avLst/>
          </a:prstGeom>
          <a:noFill/>
        </p:spPr>
        <p:txBody>
          <a:bodyPr wrap="square" rtlCol="0">
            <a:spAutoFit/>
          </a:bodyPr>
          <a:lstStyle/>
          <a:p>
            <a:pPr algn="ctr"/>
            <a:r>
              <a:rPr lang="en-US" sz="3600" dirty="0" err="1" smtClean="0">
                <a:latin typeface="Arial-Rounded" pitchFamily="34" charset="0"/>
                <a:ea typeface="Arial-Rounded" pitchFamily="34" charset="0"/>
                <a:cs typeface="Arial-Rounded" pitchFamily="34" charset="0"/>
              </a:rPr>
              <a:t>Cây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gì</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tên</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có</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vần</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ương</a:t>
            </a:r>
            <a:endParaRPr lang="en-US" sz="3600" dirty="0" smtClean="0">
              <a:latin typeface="Arial-Rounded" pitchFamily="34" charset="0"/>
              <a:ea typeface="Arial-Rounded" pitchFamily="34" charset="0"/>
              <a:cs typeface="Arial-Rounded" pitchFamily="34" charset="0"/>
            </a:endParaRPr>
          </a:p>
          <a:p>
            <a:pPr algn="ctr"/>
            <a:r>
              <a:rPr lang="en-US" sz="3600" dirty="0" err="1" smtClean="0">
                <a:latin typeface="Arial-Rounded" pitchFamily="34" charset="0"/>
                <a:ea typeface="Arial-Rounded" pitchFamily="34" charset="0"/>
                <a:cs typeface="Arial-Rounded" pitchFamily="34" charset="0"/>
              </a:rPr>
              <a:t>Gọi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học</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trò</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nhớ</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vang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trường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tiếng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ve</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0" y="0"/>
            <a:ext cx="7132320" cy="4584192"/>
          </a:xfrm>
          <a:prstGeom prst="rect">
            <a:avLst/>
          </a:prstGeom>
        </p:spPr>
      </p:pic>
      <p:sp>
        <p:nvSpPr>
          <p:cNvPr id="5" name="Rounded Rectangle 4"/>
          <p:cNvSpPr/>
          <p:nvPr/>
        </p:nvSpPr>
        <p:spPr>
          <a:xfrm>
            <a:off x="3462528" y="231648"/>
            <a:ext cx="2779776" cy="5847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Arial-Rounded" pitchFamily="34" charset="0"/>
                <a:ea typeface="Arial-Rounded" pitchFamily="34" charset="0"/>
                <a:cs typeface="Arial-Rounded" pitchFamily="34" charset="0"/>
              </a:rPr>
              <a:t>Cây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phượng</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783960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231648"/>
            <a:ext cx="1560576" cy="584775"/>
          </a:xfrm>
          <a:prstGeom prst="rect">
            <a:avLst/>
          </a:prstGeom>
          <a:noFill/>
        </p:spPr>
        <p:txBody>
          <a:bodyPr wrap="square" rtlCol="0">
            <a:spAutoFit/>
          </a:bodyPr>
          <a:lstStyle/>
          <a:p>
            <a:r>
              <a:rPr lang="en-US" sz="3200" u="sng" dirty="0" err="1" smtClean="0">
                <a:solidFill>
                  <a:srgbClr val="00B050"/>
                </a:solidFill>
                <a:latin typeface="Arial-Rounded" pitchFamily="34" charset="0"/>
                <a:ea typeface="Arial-Rounded" pitchFamily="34" charset="0"/>
                <a:cs typeface="Arial-Rounded" pitchFamily="34" charset="0"/>
              </a:rPr>
              <a:t>Câu</a:t>
            </a:r>
            <a:r>
              <a:rPr lang="en-US" sz="3200" u="sng" dirty="0" smtClean="0">
                <a:solidFill>
                  <a:srgbClr val="00B050"/>
                </a:solidFill>
                <a:latin typeface="Arial-Rounded" pitchFamily="34" charset="0"/>
                <a:ea typeface="Arial-Rounded" pitchFamily="34" charset="0"/>
                <a:cs typeface="Arial-Rounded" pitchFamily="34" charset="0"/>
              </a:rPr>
              <a:t> 2</a:t>
            </a:r>
            <a:r>
              <a:rPr lang="en-US" sz="3200" dirty="0" smtClean="0">
                <a:solidFill>
                  <a:srgbClr val="00B050"/>
                </a:solidFill>
                <a:latin typeface="Arial-Rounded" pitchFamily="34" charset="0"/>
                <a:ea typeface="Arial-Rounded" pitchFamily="34" charset="0"/>
                <a:cs typeface="Arial-Rounded" pitchFamily="34" charset="0"/>
              </a:rPr>
              <a:t>:</a:t>
            </a:r>
            <a:endParaRPr lang="en-US" sz="3200" dirty="0">
              <a:solidFill>
                <a:srgbClr val="00B050"/>
              </a:solidFill>
              <a:latin typeface="Arial-Rounded" pitchFamily="34" charset="0"/>
              <a:ea typeface="Arial-Rounded" pitchFamily="34" charset="0"/>
              <a:cs typeface="Arial-Rounded" pitchFamily="34" charset="0"/>
            </a:endParaRPr>
          </a:p>
        </p:txBody>
      </p:sp>
      <p:sp>
        <p:nvSpPr>
          <p:cNvPr id="3" name="TextBox 2"/>
          <p:cNvSpPr txBox="1"/>
          <p:nvPr/>
        </p:nvSpPr>
        <p:spPr>
          <a:xfrm>
            <a:off x="1499616" y="316992"/>
            <a:ext cx="7339584" cy="2062103"/>
          </a:xfrm>
          <a:prstGeom prst="rect">
            <a:avLst/>
          </a:prstGeom>
          <a:no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Cây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gì</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tên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vần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ang</a:t>
            </a:r>
            <a:endParaRPr lang="en-US" sz="3200" dirty="0" smtClean="0">
              <a:latin typeface="Arial-Rounded" pitchFamily="34" charset="0"/>
              <a:ea typeface="Arial-Rounded" pitchFamily="34" charset="0"/>
              <a:cs typeface="Arial-Rounded" pitchFamily="34" charset="0"/>
            </a:endParaRPr>
          </a:p>
          <a:p>
            <a:pPr algn="ctr"/>
            <a:r>
              <a:rPr lang="en-US" sz="3200" dirty="0" err="1" smtClean="0">
                <a:latin typeface="Arial-Rounded" pitchFamily="34" charset="0"/>
                <a:ea typeface="Arial-Rounded" pitchFamily="34" charset="0"/>
                <a:cs typeface="Arial-Rounded" pitchFamily="34" charset="0"/>
              </a:rPr>
              <a:t>Hè</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xanh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thu</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đỏ</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đông</a:t>
            </a:r>
            <a:r>
              <a:rPr lang="en-US" sz="3200" dirty="0" smtClean="0">
                <a:latin typeface="Arial-Rounded" pitchFamily="34" charset="0"/>
                <a:ea typeface="Arial-Rounded" pitchFamily="34" charset="0"/>
                <a:cs typeface="Arial-Rounded" pitchFamily="34" charset="0"/>
              </a:rPr>
              <a:t> sang </a:t>
            </a:r>
            <a:r>
              <a:rPr lang="en-US" sz="3200" dirty="0" err="1" smtClean="0">
                <a:latin typeface="Arial-Rounded" pitchFamily="34" charset="0"/>
                <a:ea typeface="Arial-Rounded" pitchFamily="34" charset="0"/>
                <a:cs typeface="Arial-Rounded" pitchFamily="34" charset="0"/>
              </a:rPr>
              <a:t>trơ</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cành</a:t>
            </a:r>
            <a:endParaRPr lang="en-US" sz="3200" dirty="0" smtClean="0">
              <a:latin typeface="Arial-Rounded" pitchFamily="34" charset="0"/>
              <a:ea typeface="Arial-Rounded" pitchFamily="34" charset="0"/>
              <a:cs typeface="Arial-Rounded" pitchFamily="34" charset="0"/>
            </a:endParaRPr>
          </a:p>
          <a:p>
            <a:pPr algn="ctr"/>
            <a:r>
              <a:rPr lang="en-US" sz="3200" dirty="0" err="1" smtClean="0">
                <a:latin typeface="Arial-Rounded" pitchFamily="34" charset="0"/>
                <a:ea typeface="Arial-Rounded" pitchFamily="34" charset="0"/>
                <a:cs typeface="Arial-Rounded" pitchFamily="34" charset="0"/>
              </a:rPr>
              <a:t>Tán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xòe</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như</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chiếc</a:t>
            </a:r>
            <a:r>
              <a:rPr lang="en-US" sz="3200" dirty="0" smtClean="0">
                <a:latin typeface="Arial-Rounded" pitchFamily="34" charset="0"/>
                <a:ea typeface="Arial-Rounded" pitchFamily="34" charset="0"/>
                <a:cs typeface="Arial-Rounded" pitchFamily="34" charset="0"/>
              </a:rPr>
              <a:t> ô </a:t>
            </a:r>
            <a:r>
              <a:rPr lang="en-US" sz="3200" dirty="0" err="1" smtClean="0">
                <a:latin typeface="Arial-Rounded" pitchFamily="34" charset="0"/>
                <a:ea typeface="Arial-Rounded" pitchFamily="34" charset="0"/>
                <a:cs typeface="Arial-Rounded" pitchFamily="34" charset="0"/>
              </a:rPr>
              <a:t>xinh</a:t>
            </a:r>
            <a:endParaRPr lang="en-US" sz="3200" dirty="0" smtClean="0">
              <a:latin typeface="Arial-Rounded" pitchFamily="34" charset="0"/>
              <a:ea typeface="Arial-Rounded" pitchFamily="34" charset="0"/>
              <a:cs typeface="Arial-Rounded" pitchFamily="34" charset="0"/>
            </a:endParaRPr>
          </a:p>
          <a:p>
            <a:pPr algn="ctr"/>
            <a:r>
              <a:rPr lang="en-US" sz="3200" dirty="0" err="1" smtClean="0">
                <a:latin typeface="Arial-Rounded" pitchFamily="34" charset="0"/>
                <a:ea typeface="Arial-Rounded" pitchFamily="34" charset="0"/>
                <a:cs typeface="Arial-Rounded" pitchFamily="34" charset="0"/>
              </a:rPr>
              <a:t>Sân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trường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rợp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bóng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chúng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mình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vui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chơi</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0"/>
            <a:ext cx="7229856" cy="5143500"/>
          </a:xfrm>
          <a:prstGeom prst="rect">
            <a:avLst/>
          </a:prstGeom>
        </p:spPr>
      </p:pic>
      <p:sp>
        <p:nvSpPr>
          <p:cNvPr id="5" name="Rounded Rectangle 4"/>
          <p:cNvSpPr/>
          <p:nvPr/>
        </p:nvSpPr>
        <p:spPr>
          <a:xfrm>
            <a:off x="3608832" y="4389120"/>
            <a:ext cx="2535936"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Arial-Rounded" pitchFamily="34" charset="0"/>
                <a:ea typeface="Arial-Rounded" pitchFamily="34" charset="0"/>
                <a:cs typeface="Arial-Rounded" pitchFamily="34" charset="0"/>
              </a:rPr>
              <a:t>Cây</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bàng</a:t>
            </a:r>
            <a:endParaRPr lang="en-US" sz="36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0398717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231648"/>
            <a:ext cx="1560576" cy="584775"/>
          </a:xfrm>
          <a:prstGeom prst="rect">
            <a:avLst/>
          </a:prstGeom>
          <a:noFill/>
        </p:spPr>
        <p:txBody>
          <a:bodyPr wrap="square" rtlCol="0">
            <a:spAutoFit/>
          </a:bodyPr>
          <a:lstStyle/>
          <a:p>
            <a:r>
              <a:rPr lang="en-US" sz="3200" u="sng" dirty="0" err="1" smtClean="0">
                <a:solidFill>
                  <a:srgbClr val="00B050"/>
                </a:solidFill>
                <a:latin typeface="Arial-Rounded" pitchFamily="34" charset="0"/>
                <a:ea typeface="Arial-Rounded" pitchFamily="34" charset="0"/>
                <a:cs typeface="Arial-Rounded" pitchFamily="34" charset="0"/>
              </a:rPr>
              <a:t>Câu</a:t>
            </a:r>
            <a:r>
              <a:rPr lang="en-US" sz="3200" u="sng" dirty="0" smtClean="0">
                <a:solidFill>
                  <a:srgbClr val="00B050"/>
                </a:solidFill>
                <a:latin typeface="Arial-Rounded" pitchFamily="34" charset="0"/>
                <a:ea typeface="Arial-Rounded" pitchFamily="34" charset="0"/>
                <a:cs typeface="Arial-Rounded" pitchFamily="34" charset="0"/>
              </a:rPr>
              <a:t> 3</a:t>
            </a:r>
            <a:r>
              <a:rPr lang="en-US" sz="3200" dirty="0" smtClean="0">
                <a:solidFill>
                  <a:srgbClr val="00B050"/>
                </a:solidFill>
                <a:latin typeface="Arial-Rounded" pitchFamily="34" charset="0"/>
                <a:ea typeface="Arial-Rounded" pitchFamily="34" charset="0"/>
                <a:cs typeface="Arial-Rounded" pitchFamily="34" charset="0"/>
              </a:rPr>
              <a:t>:</a:t>
            </a:r>
            <a:endParaRPr lang="en-US" sz="3200" dirty="0">
              <a:solidFill>
                <a:srgbClr val="00B050"/>
              </a:solidFill>
              <a:latin typeface="Arial-Rounded" pitchFamily="34" charset="0"/>
              <a:ea typeface="Arial-Rounded" pitchFamily="34" charset="0"/>
              <a:cs typeface="Arial-Rounded" pitchFamily="34" charset="0"/>
            </a:endParaRPr>
          </a:p>
        </p:txBody>
      </p:sp>
      <p:sp>
        <p:nvSpPr>
          <p:cNvPr id="3" name="TextBox 2"/>
          <p:cNvSpPr txBox="1"/>
          <p:nvPr/>
        </p:nvSpPr>
        <p:spPr>
          <a:xfrm>
            <a:off x="1889760" y="316992"/>
            <a:ext cx="4096512" cy="2308324"/>
          </a:xfrm>
          <a:prstGeom prst="rect">
            <a:avLst/>
          </a:prstGeom>
          <a:noFill/>
        </p:spPr>
        <p:txBody>
          <a:bodyPr wrap="square" rtlCol="0">
            <a:spAutoFit/>
          </a:bodyPr>
          <a:lstStyle/>
          <a:p>
            <a:r>
              <a:rPr lang="en-US" sz="3600" dirty="0" err="1" smtClean="0">
                <a:latin typeface="Arial-Rounded" pitchFamily="34" charset="0"/>
                <a:ea typeface="Arial-Rounded" pitchFamily="34" charset="0"/>
                <a:cs typeface="Arial-Rounded" pitchFamily="34" charset="0"/>
              </a:rPr>
              <a:t>Cây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gì</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lá</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nhỏ</a:t>
            </a:r>
            <a:endParaRPr lang="en-US" sz="3600" dirty="0" smtClean="0">
              <a:latin typeface="Arial-Rounded" pitchFamily="34" charset="0"/>
              <a:ea typeface="Arial-Rounded" pitchFamily="34" charset="0"/>
              <a:cs typeface="Arial-Rounded" pitchFamily="34" charset="0"/>
            </a:endParaRPr>
          </a:p>
          <a:p>
            <a:r>
              <a:rPr lang="en-US" sz="3600" dirty="0" err="1" smtClean="0">
                <a:latin typeface="Arial-Rounded" pitchFamily="34" charset="0"/>
                <a:ea typeface="Arial-Rounded" pitchFamily="34" charset="0"/>
                <a:cs typeface="Arial-Rounded" pitchFamily="34" charset="0"/>
              </a:rPr>
              <a:t>Quả</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nó</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xinh</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xinh</a:t>
            </a:r>
            <a:endParaRPr lang="en-US" sz="3600" dirty="0" smtClean="0">
              <a:latin typeface="Arial-Rounded" pitchFamily="34" charset="0"/>
              <a:ea typeface="Arial-Rounded" pitchFamily="34" charset="0"/>
              <a:cs typeface="Arial-Rounded" pitchFamily="34" charset="0"/>
            </a:endParaRPr>
          </a:p>
          <a:p>
            <a:r>
              <a:rPr lang="en-US" sz="3600" dirty="0" err="1" smtClean="0">
                <a:latin typeface="Arial-Rounded" pitchFamily="34" charset="0"/>
                <a:ea typeface="Arial-Rounded" pitchFamily="34" charset="0"/>
                <a:cs typeface="Arial-Rounded" pitchFamily="34" charset="0"/>
              </a:rPr>
              <a:t>Vàng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tươi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trĩu</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cành</a:t>
            </a:r>
            <a:endParaRPr lang="en-US" sz="3600" dirty="0" smtClean="0">
              <a:latin typeface="Arial-Rounded" pitchFamily="34" charset="0"/>
              <a:ea typeface="Arial-Rounded" pitchFamily="34" charset="0"/>
              <a:cs typeface="Arial-Rounded" pitchFamily="34" charset="0"/>
            </a:endParaRPr>
          </a:p>
          <a:p>
            <a:r>
              <a:rPr lang="en-US" sz="3600" dirty="0" err="1" smtClean="0">
                <a:latin typeface="Arial-Rounded" pitchFamily="34" charset="0"/>
                <a:ea typeface="Arial-Rounded" pitchFamily="34" charset="0"/>
                <a:cs typeface="Arial-Rounded" pitchFamily="34" charset="0"/>
              </a:rPr>
              <a:t>Bày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trong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ngày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tết</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0" y="35814"/>
            <a:ext cx="3889248" cy="5008760"/>
          </a:xfrm>
          <a:prstGeom prst="rect">
            <a:avLst/>
          </a:prstGeom>
        </p:spPr>
      </p:pic>
      <p:sp>
        <p:nvSpPr>
          <p:cNvPr id="5" name="Rounded Rectangle 4"/>
          <p:cNvSpPr/>
          <p:nvPr/>
        </p:nvSpPr>
        <p:spPr>
          <a:xfrm>
            <a:off x="6376416" y="2950464"/>
            <a:ext cx="2048256" cy="7315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Arial-Rounded" pitchFamily="34" charset="0"/>
                <a:ea typeface="Arial-Rounded" pitchFamily="34" charset="0"/>
                <a:cs typeface="Arial-Rounded" pitchFamily="34" charset="0"/>
              </a:rPr>
              <a:t>Cây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quất</a:t>
            </a:r>
            <a:endParaRPr lang="en-US" sz="36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309441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231648"/>
            <a:ext cx="1560576" cy="584775"/>
          </a:xfrm>
          <a:prstGeom prst="rect">
            <a:avLst/>
          </a:prstGeom>
          <a:noFill/>
        </p:spPr>
        <p:txBody>
          <a:bodyPr wrap="square" rtlCol="0">
            <a:spAutoFit/>
          </a:bodyPr>
          <a:lstStyle/>
          <a:p>
            <a:r>
              <a:rPr lang="en-US" sz="3200" u="sng" dirty="0" err="1" smtClean="0">
                <a:solidFill>
                  <a:srgbClr val="00B050"/>
                </a:solidFill>
                <a:latin typeface="Arial-Rounded" pitchFamily="34" charset="0"/>
                <a:ea typeface="Arial-Rounded" pitchFamily="34" charset="0"/>
                <a:cs typeface="Arial-Rounded" pitchFamily="34" charset="0"/>
              </a:rPr>
              <a:t>Câu</a:t>
            </a:r>
            <a:r>
              <a:rPr lang="en-US" sz="3200" u="sng" dirty="0" smtClean="0">
                <a:solidFill>
                  <a:srgbClr val="00B050"/>
                </a:solidFill>
                <a:latin typeface="Arial-Rounded" pitchFamily="34" charset="0"/>
                <a:ea typeface="Arial-Rounded" pitchFamily="34" charset="0"/>
                <a:cs typeface="Arial-Rounded" pitchFamily="34" charset="0"/>
              </a:rPr>
              <a:t> 4</a:t>
            </a:r>
            <a:r>
              <a:rPr lang="en-US" sz="3200" dirty="0" smtClean="0">
                <a:solidFill>
                  <a:srgbClr val="00B050"/>
                </a:solidFill>
                <a:latin typeface="Arial-Rounded" pitchFamily="34" charset="0"/>
                <a:ea typeface="Arial-Rounded" pitchFamily="34" charset="0"/>
                <a:cs typeface="Arial-Rounded" pitchFamily="34" charset="0"/>
              </a:rPr>
              <a:t>:</a:t>
            </a:r>
            <a:endParaRPr lang="en-US" sz="3200" dirty="0">
              <a:solidFill>
                <a:srgbClr val="00B050"/>
              </a:solidFill>
              <a:latin typeface="Arial-Rounded" pitchFamily="34" charset="0"/>
              <a:ea typeface="Arial-Rounded" pitchFamily="34" charset="0"/>
              <a:cs typeface="Arial-Rounded" pitchFamily="34" charset="0"/>
            </a:endParaRPr>
          </a:p>
        </p:txBody>
      </p:sp>
      <p:sp>
        <p:nvSpPr>
          <p:cNvPr id="3" name="TextBox 2"/>
          <p:cNvSpPr txBox="1"/>
          <p:nvPr/>
        </p:nvSpPr>
        <p:spPr>
          <a:xfrm>
            <a:off x="1938528" y="316992"/>
            <a:ext cx="4486656" cy="2308324"/>
          </a:xfrm>
          <a:prstGeom prst="rect">
            <a:avLst/>
          </a:prstGeom>
          <a:noFill/>
        </p:spPr>
        <p:txBody>
          <a:bodyPr wrap="square" rtlCol="0">
            <a:spAutoFit/>
          </a:bodyPr>
          <a:lstStyle/>
          <a:p>
            <a:r>
              <a:rPr lang="en-US" sz="3600" dirty="0" err="1" smtClean="0">
                <a:latin typeface="Arial-Rounded" pitchFamily="34" charset="0"/>
                <a:ea typeface="Arial-Rounded" pitchFamily="34" charset="0"/>
                <a:cs typeface="Arial-Rounded" pitchFamily="34" charset="0"/>
              </a:rPr>
              <a:t>Cây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gì</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thân</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cao</a:t>
            </a:r>
            <a:endParaRPr lang="en-US" sz="3600" dirty="0" smtClean="0">
              <a:latin typeface="Arial-Rounded" pitchFamily="34" charset="0"/>
              <a:ea typeface="Arial-Rounded" pitchFamily="34" charset="0"/>
              <a:cs typeface="Arial-Rounded" pitchFamily="34" charset="0"/>
            </a:endParaRPr>
          </a:p>
          <a:p>
            <a:r>
              <a:rPr lang="en-US" sz="3600" dirty="0" err="1" smtClean="0">
                <a:latin typeface="Arial-Rounded" pitchFamily="34" charset="0"/>
                <a:ea typeface="Arial-Rounded" pitchFamily="34" charset="0"/>
                <a:cs typeface="Arial-Rounded" pitchFamily="34" charset="0"/>
              </a:rPr>
              <a:t>Lá</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thưa</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răng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lược</a:t>
            </a:r>
            <a:endParaRPr lang="en-US" sz="3600" dirty="0" smtClean="0">
              <a:latin typeface="Arial-Rounded" pitchFamily="34" charset="0"/>
              <a:ea typeface="Arial-Rounded" pitchFamily="34" charset="0"/>
              <a:cs typeface="Arial-Rounded" pitchFamily="34" charset="0"/>
            </a:endParaRPr>
          </a:p>
          <a:p>
            <a:r>
              <a:rPr lang="en-US" sz="3600" dirty="0" smtClean="0">
                <a:latin typeface="Arial-Rounded" pitchFamily="34" charset="0"/>
                <a:ea typeface="Arial-Rounded" pitchFamily="34" charset="0"/>
                <a:cs typeface="Arial-Rounded" pitchFamily="34" charset="0"/>
              </a:rPr>
              <a:t>Ai </a:t>
            </a:r>
            <a:r>
              <a:rPr lang="en-US" sz="3600" dirty="0" err="1" smtClean="0">
                <a:latin typeface="Arial-Rounded" pitchFamily="34" charset="0"/>
                <a:ea typeface="Arial-Rounded" pitchFamily="34" charset="0"/>
                <a:cs typeface="Arial-Rounded" pitchFamily="34" charset="0"/>
              </a:rPr>
              <a:t>đem</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nước</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ngọt</a:t>
            </a:r>
            <a:r>
              <a:rPr lang="en-US" sz="3600" dirty="0" smtClean="0">
                <a:latin typeface="Arial-Rounded" pitchFamily="34" charset="0"/>
                <a:ea typeface="Arial-Rounded" pitchFamily="34" charset="0"/>
                <a:cs typeface="Arial-Rounded" pitchFamily="34" charset="0"/>
              </a:rPr>
              <a:t> </a:t>
            </a:r>
          </a:p>
          <a:p>
            <a:r>
              <a:rPr lang="en-US" sz="3600" dirty="0" err="1" smtClean="0">
                <a:latin typeface="Arial-Rounded" pitchFamily="34" charset="0"/>
                <a:ea typeface="Arial-Rounded" pitchFamily="34" charset="0"/>
                <a:cs typeface="Arial-Rounded" pitchFamily="34" charset="0"/>
              </a:rPr>
              <a:t>Đựng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đầy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quả</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xanh</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06" y="0"/>
            <a:ext cx="5143500" cy="5143500"/>
          </a:xfrm>
          <a:prstGeom prst="rect">
            <a:avLst/>
          </a:prstGeom>
        </p:spPr>
      </p:pic>
      <p:sp>
        <p:nvSpPr>
          <p:cNvPr id="5" name="Rounded Rectangle 4"/>
          <p:cNvSpPr/>
          <p:nvPr/>
        </p:nvSpPr>
        <p:spPr>
          <a:xfrm>
            <a:off x="3438144" y="4328160"/>
            <a:ext cx="1865376" cy="5608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Arial-Rounded" pitchFamily="34" charset="0"/>
                <a:ea typeface="Arial-Rounded" pitchFamily="34" charset="0"/>
                <a:cs typeface="Arial-Rounded" pitchFamily="34" charset="0"/>
              </a:rPr>
              <a:t>Cây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dừa</a:t>
            </a:r>
            <a:endParaRPr lang="en-US" sz="36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1287283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231648"/>
            <a:ext cx="1560576" cy="584775"/>
          </a:xfrm>
          <a:prstGeom prst="rect">
            <a:avLst/>
          </a:prstGeom>
          <a:noFill/>
        </p:spPr>
        <p:txBody>
          <a:bodyPr wrap="square" rtlCol="0">
            <a:spAutoFit/>
          </a:bodyPr>
          <a:lstStyle/>
          <a:p>
            <a:r>
              <a:rPr lang="en-US" sz="3200" u="sng" dirty="0" err="1" smtClean="0">
                <a:solidFill>
                  <a:srgbClr val="00B050"/>
                </a:solidFill>
                <a:latin typeface="Arial-Rounded" pitchFamily="34" charset="0"/>
                <a:ea typeface="Arial-Rounded" pitchFamily="34" charset="0"/>
                <a:cs typeface="Arial-Rounded" pitchFamily="34" charset="0"/>
              </a:rPr>
              <a:t>Câu</a:t>
            </a:r>
            <a:r>
              <a:rPr lang="en-US" sz="3200" u="sng" dirty="0" smtClean="0">
                <a:solidFill>
                  <a:srgbClr val="00B050"/>
                </a:solidFill>
                <a:latin typeface="Arial-Rounded" pitchFamily="34" charset="0"/>
                <a:ea typeface="Arial-Rounded" pitchFamily="34" charset="0"/>
                <a:cs typeface="Arial-Rounded" pitchFamily="34" charset="0"/>
              </a:rPr>
              <a:t> 5</a:t>
            </a:r>
            <a:r>
              <a:rPr lang="en-US" sz="3200" dirty="0" smtClean="0">
                <a:solidFill>
                  <a:srgbClr val="00B050"/>
                </a:solidFill>
                <a:latin typeface="Arial-Rounded" pitchFamily="34" charset="0"/>
                <a:ea typeface="Arial-Rounded" pitchFamily="34" charset="0"/>
                <a:cs typeface="Arial-Rounded" pitchFamily="34" charset="0"/>
              </a:rPr>
              <a:t>:</a:t>
            </a:r>
            <a:endParaRPr lang="en-US" sz="3200" dirty="0">
              <a:solidFill>
                <a:srgbClr val="00B050"/>
              </a:solidFill>
              <a:latin typeface="Arial-Rounded" pitchFamily="34" charset="0"/>
              <a:ea typeface="Arial-Rounded" pitchFamily="34" charset="0"/>
              <a:cs typeface="Arial-Rounded" pitchFamily="34" charset="0"/>
            </a:endParaRPr>
          </a:p>
        </p:txBody>
      </p:sp>
      <p:sp>
        <p:nvSpPr>
          <p:cNvPr id="3" name="TextBox 2"/>
          <p:cNvSpPr txBox="1"/>
          <p:nvPr/>
        </p:nvSpPr>
        <p:spPr>
          <a:xfrm>
            <a:off x="1499616" y="316992"/>
            <a:ext cx="7339584" cy="1200329"/>
          </a:xfrm>
          <a:prstGeom prst="rect">
            <a:avLst/>
          </a:prstGeom>
          <a:noFill/>
        </p:spPr>
        <p:txBody>
          <a:bodyPr wrap="square" rtlCol="0">
            <a:spAutoFit/>
          </a:bodyPr>
          <a:lstStyle/>
          <a:p>
            <a:pPr algn="ctr"/>
            <a:r>
              <a:rPr lang="en-US" sz="3600" dirty="0" err="1" smtClean="0">
                <a:latin typeface="Times New Roman" panose="02020603050405020304" pitchFamily="18" charset="0"/>
                <a:ea typeface="Arial-Rounded" pitchFamily="34" charset="0"/>
                <a:cs typeface="Times New Roman" panose="02020603050405020304" pitchFamily="18" charset="0"/>
              </a:rPr>
              <a:t>Cây</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gì</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thân</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nhẵn</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lá</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xanh</a:t>
            </a:r>
            <a:endParaRPr lang="en-US" sz="3600" dirty="0" smtClean="0">
              <a:latin typeface="Times New Roman" panose="02020603050405020304" pitchFamily="18" charset="0"/>
              <a:ea typeface="Arial-Rounded" pitchFamily="34" charset="0"/>
              <a:cs typeface="Times New Roman" panose="02020603050405020304" pitchFamily="18" charset="0"/>
            </a:endParaRPr>
          </a:p>
          <a:p>
            <a:pPr algn="ctr"/>
            <a:r>
              <a:rPr lang="en-US" sz="3600" dirty="0" err="1" smtClean="0">
                <a:latin typeface="Times New Roman" panose="02020603050405020304" pitchFamily="18" charset="0"/>
                <a:ea typeface="Arial-Rounded" pitchFamily="34" charset="0"/>
                <a:cs typeface="Times New Roman" panose="02020603050405020304" pitchFamily="18" charset="0"/>
              </a:rPr>
              <a:t>Có</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buồng</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quả</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chín</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ngọt</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smtClean="0">
                <a:latin typeface="Times New Roman" panose="02020603050405020304" pitchFamily="18" charset="0"/>
                <a:ea typeface="Arial-Rounded" pitchFamily="34" charset="0"/>
                <a:cs typeface="Times New Roman" panose="02020603050405020304" pitchFamily="18" charset="0"/>
              </a:rPr>
              <a:t>lành</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thơm</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964" y="231648"/>
            <a:ext cx="6898888" cy="3889248"/>
          </a:xfrm>
          <a:prstGeom prst="rect">
            <a:avLst/>
          </a:prstGeom>
        </p:spPr>
      </p:pic>
      <p:sp>
        <p:nvSpPr>
          <p:cNvPr id="5" name="Rounded Rectangle 4"/>
          <p:cNvSpPr/>
          <p:nvPr/>
        </p:nvSpPr>
        <p:spPr>
          <a:xfrm>
            <a:off x="3913632" y="4181856"/>
            <a:ext cx="2145792" cy="768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Times New Roman" panose="02020603050405020304" pitchFamily="18" charset="0"/>
                <a:ea typeface="Arial-Rounded" pitchFamily="34" charset="0"/>
                <a:cs typeface="Times New Roman" panose="02020603050405020304" pitchFamily="18" charset="0"/>
              </a:rPr>
              <a:t>Cây</a:t>
            </a:r>
            <a:r>
              <a:rPr lang="en-US" sz="3600" b="1" dirty="0" smtClean="0">
                <a:latin typeface="Times New Roman" panose="02020603050405020304" pitchFamily="18" charset="0"/>
                <a:ea typeface="Arial-Rounded" pitchFamily="34" charset="0"/>
                <a:cs typeface="Times New Roman" panose="02020603050405020304" pitchFamily="18" charset="0"/>
              </a:rPr>
              <a:t> </a:t>
            </a:r>
            <a:r>
              <a:rPr lang="en-US" sz="3600" b="1" dirty="0" err="1" smtClean="0">
                <a:latin typeface="Times New Roman" panose="02020603050405020304" pitchFamily="18" charset="0"/>
                <a:ea typeface="Arial-Rounded" pitchFamily="34" charset="0"/>
                <a:cs typeface="Times New Roman" panose="02020603050405020304" pitchFamily="18" charset="0"/>
              </a:rPr>
              <a:t>chuối</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5056286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dirty="0" err="1" smtClean="0">
                <a:solidFill>
                  <a:srgbClr val="0070C0"/>
                </a:solidFill>
                <a:latin typeface="UTM Avo" panose="02040603050506020204" pitchFamily="18" charset="0"/>
                <a:cs typeface="Arial" pitchFamily="34" charset="0"/>
              </a:rPr>
              <a:t>Cây</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gì</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thân</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nhẵn</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lá</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xanh</a:t>
            </a:r>
            <a:r>
              <a:rPr lang="en-US" sz="3600" dirty="0" smtClean="0">
                <a:solidFill>
                  <a:srgbClr val="0070C0"/>
                </a:solidFill>
                <a:latin typeface="UTM Avo" panose="02040603050506020204" pitchFamily="18" charset="0"/>
                <a:cs typeface="Arial" pitchFamily="34" charset="0"/>
              </a:rPr>
              <a:t/>
            </a:r>
            <a:br>
              <a:rPr lang="en-US" sz="3600" dirty="0" smtClean="0">
                <a:solidFill>
                  <a:srgbClr val="0070C0"/>
                </a:solidFill>
                <a:latin typeface="UTM Avo" panose="02040603050506020204" pitchFamily="18" charset="0"/>
                <a:cs typeface="Arial" pitchFamily="34" charset="0"/>
              </a:rPr>
            </a:br>
            <a:r>
              <a:rPr lang="en-US" sz="3600" dirty="0" err="1" smtClean="0">
                <a:solidFill>
                  <a:srgbClr val="0070C0"/>
                </a:solidFill>
                <a:latin typeface="UTM Avo" panose="02040603050506020204" pitchFamily="18" charset="0"/>
                <a:cs typeface="Arial" pitchFamily="34" charset="0"/>
              </a:rPr>
              <a:t>Có</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buồng</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quả</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chín</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ngọt</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lành</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thơm</a:t>
            </a:r>
            <a:r>
              <a:rPr lang="en-US" sz="3600" dirty="0" smtClean="0">
                <a:solidFill>
                  <a:srgbClr val="0070C0"/>
                </a:solidFill>
                <a:latin typeface="UTM Avo" panose="02040603050506020204" pitchFamily="18" charset="0"/>
                <a:cs typeface="Arial" pitchFamily="34" charset="0"/>
              </a:rPr>
              <a:t> </a:t>
            </a:r>
            <a:r>
              <a:rPr lang="en-US" sz="3600" dirty="0" err="1" smtClean="0">
                <a:solidFill>
                  <a:srgbClr val="0070C0"/>
                </a:solidFill>
                <a:latin typeface="UTM Avo" panose="02040603050506020204" pitchFamily="18" charset="0"/>
                <a:cs typeface="Arial" pitchFamily="34" charset="0"/>
              </a:rPr>
              <a:t>ngon</a:t>
            </a:r>
            <a:r>
              <a:rPr lang="en-US" sz="3600" dirty="0" smtClean="0">
                <a:solidFill>
                  <a:srgbClr val="0070C0"/>
                </a:solidFill>
                <a:latin typeface="UTM Avo" panose="02040603050506020204" pitchFamily="18" charset="0"/>
                <a:cs typeface="Arial" pitchFamily="34" charset="0"/>
              </a:rPr>
              <a:t>?</a:t>
            </a:r>
            <a:endParaRPr lang="en-US" sz="3600" dirty="0">
              <a:solidFill>
                <a:srgbClr val="0070C0"/>
              </a:solidFill>
              <a:latin typeface="UTM Avo" panose="02040603050506020204" pitchFamily="18"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8866994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2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620000" cy="13787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93208"/>
            </a:xfrm>
            <a:prstGeom prst="rect">
              <a:avLst/>
            </a:prstGeom>
            <a:noFill/>
          </p:spPr>
          <p:txBody>
            <a:bodyPr wrap="square" lIns="91428" tIns="45714" rIns="91428" bIns="45714" rtlCol="0">
              <a:spAutoFit/>
            </a:bodyPr>
            <a:lstStyle/>
            <a:p>
              <a:pPr algn="ctr"/>
              <a:r>
                <a:rPr lang="en-US" sz="4800" b="1" dirty="0" smtClean="0">
                  <a:solidFill>
                    <a:srgbClr val="00863D"/>
                  </a:solidFill>
                  <a:latin typeface="Arial-Rounded" pitchFamily="34" charset="0"/>
                  <a:ea typeface="Arial-Rounded" pitchFamily="34" charset="0"/>
                  <a:cs typeface="Arial-Rounded" pitchFamily="34" charset="0"/>
                </a:rPr>
                <a:t>CÂY LIỄU DẺO DAI</a:t>
              </a:r>
              <a:endParaRPr lang="en-US" sz="4800" b="1" dirty="0">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95388" y="2511991"/>
            <a:ext cx="990600" cy="1077206"/>
          </a:xfrm>
          <a:prstGeom prst="rect">
            <a:avLst/>
          </a:prstGeom>
          <a:noFill/>
        </p:spPr>
        <p:txBody>
          <a:bodyPr wrap="square" lIns="91428" tIns="45714" rIns="91428" bIns="45714" rtlCol="0">
            <a:spAutoFit/>
          </a:bodyPr>
          <a:lstStyle/>
          <a:p>
            <a:pPr algn="ctr"/>
            <a:r>
              <a:rPr lang="en-US" sz="3200" b="1" dirty="0" err="1" smtClean="0">
                <a:solidFill>
                  <a:schemeClr val="bg1"/>
                </a:solidFill>
                <a:latin typeface="Arial-Rounded" pitchFamily="34" charset="0"/>
                <a:ea typeface="Arial-Rounded" pitchFamily="34" charset="0"/>
                <a:cs typeface="Arial-Rounded" pitchFamily="34" charset="0"/>
              </a:rPr>
              <a:t>Bài</a:t>
            </a:r>
            <a:endParaRPr lang="en-US" sz="3200" b="1" dirty="0" smtClean="0">
              <a:solidFill>
                <a:schemeClr val="bg1"/>
              </a:solidFill>
              <a:latin typeface="Arial-Rounded" pitchFamily="34" charset="0"/>
              <a:ea typeface="Arial-Rounded" pitchFamily="34" charset="0"/>
              <a:cs typeface="Arial-Rounded" pitchFamily="34" charset="0"/>
            </a:endParaRPr>
          </a:p>
          <a:p>
            <a:pPr algn="ctr"/>
            <a:r>
              <a:rPr lang="en-US" sz="3200" b="1" dirty="0" smtClean="0">
                <a:solidFill>
                  <a:schemeClr val="bg1"/>
                </a:solidFill>
                <a:latin typeface="Arial Rounded MT Bold" pitchFamily="34" charset="0"/>
                <a:ea typeface="Arial-Rounded" pitchFamily="34" charset="0"/>
                <a:cs typeface="Times New Roman" pitchFamily="18" charset="0"/>
              </a:rPr>
              <a:t>5</a:t>
            </a:r>
            <a:endParaRPr lang="en-US" sz="3200" b="1" dirty="0">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8267700" cy="830863"/>
          </a:xfrm>
          <a:prstGeom prst="rect">
            <a:avLst/>
          </a:prstGeom>
          <a:noFill/>
        </p:spPr>
        <p:txBody>
          <a:bodyPr wrap="square" lIns="91305" tIns="45654" rIns="91305" bIns="45654" rtlCol="0">
            <a:spAutoFit/>
          </a:bodyPr>
          <a:lstStyle/>
          <a:p>
            <a:pPr algn="just"/>
            <a:r>
              <a:rPr lang="en-US" sz="2400" b="1" smtClean="0">
                <a:latin typeface="UTM Avo" panose="02040603050506020204" pitchFamily="18" charset="0"/>
                <a:ea typeface="Arial-Rounded" pitchFamily="34" charset="0"/>
                <a:cs typeface="Arial" pitchFamily="34" charset="0"/>
              </a:rPr>
              <a:t>Nói về đặc điểm khác nhau giữa hai cây trong tranh</a:t>
            </a:r>
            <a:endParaRPr lang="en-US" sz="2400" b="1">
              <a:latin typeface="UTM Avo" panose="02040603050506020204" pitchFamily="18"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600200" y="316698"/>
            <a:ext cx="5947064" cy="461532"/>
          </a:xfrm>
          <a:prstGeom prst="rect">
            <a:avLst/>
          </a:prstGeom>
          <a:noFill/>
        </p:spPr>
        <p:txBody>
          <a:bodyPr wrap="square" lIns="91305" tIns="45654" rIns="91305" bIns="45654" rtlCol="0">
            <a:spAutoFit/>
          </a:bodyPr>
          <a:lstStyle/>
          <a:p>
            <a:pPr algn="ctr"/>
            <a:r>
              <a:rPr lang="en-US" sz="2400" b="1" dirty="0" err="1" smtClean="0">
                <a:latin typeface="UTM Avo" panose="02040603050506020204" pitchFamily="18" charset="0"/>
                <a:ea typeface="Arial-Rounded" pitchFamily="34" charset="0"/>
                <a:cs typeface="Arial" pitchFamily="34" charset="0"/>
              </a:rPr>
              <a:t>Cây</a:t>
            </a:r>
            <a:r>
              <a:rPr lang="en-US" sz="2400" b="1" dirty="0" smtClean="0">
                <a:latin typeface="UTM Avo" panose="02040603050506020204" pitchFamily="18" charset="0"/>
                <a:ea typeface="Arial-Rounded" pitchFamily="34" charset="0"/>
                <a:cs typeface="Arial" pitchFamily="34" charset="0"/>
              </a:rPr>
              <a:t> </a:t>
            </a:r>
            <a:r>
              <a:rPr lang="en-US" sz="2400" b="1" dirty="0" err="1" smtClean="0">
                <a:latin typeface="UTM Avo" panose="02040603050506020204" pitchFamily="18" charset="0"/>
                <a:ea typeface="Arial-Rounded" pitchFamily="34" charset="0"/>
                <a:cs typeface="Arial" pitchFamily="34" charset="0"/>
              </a:rPr>
              <a:t>liễu</a:t>
            </a:r>
            <a:r>
              <a:rPr lang="en-US" sz="2400" b="1" dirty="0" smtClean="0">
                <a:latin typeface="UTM Avo" panose="02040603050506020204" pitchFamily="18" charset="0"/>
                <a:ea typeface="Arial-Rounded" pitchFamily="34" charset="0"/>
                <a:cs typeface="Arial" pitchFamily="34" charset="0"/>
              </a:rPr>
              <a:t> </a:t>
            </a:r>
            <a:r>
              <a:rPr lang="en-US" sz="2400" b="1" dirty="0" err="1" smtClean="0">
                <a:latin typeface="UTM Avo" panose="02040603050506020204" pitchFamily="18" charset="0"/>
                <a:ea typeface="Arial-Rounded" pitchFamily="34" charset="0"/>
                <a:cs typeface="Arial" pitchFamily="34" charset="0"/>
              </a:rPr>
              <a:t>dẻo</a:t>
            </a:r>
            <a:r>
              <a:rPr lang="en-US" sz="2400" b="1" dirty="0" smtClean="0">
                <a:latin typeface="UTM Avo" panose="02040603050506020204" pitchFamily="18" charset="0"/>
                <a:ea typeface="Arial-Rounded" pitchFamily="34" charset="0"/>
                <a:cs typeface="Arial" pitchFamily="34" charset="0"/>
              </a:rPr>
              <a:t> </a:t>
            </a:r>
            <a:r>
              <a:rPr lang="en-US" sz="2400" b="1" dirty="0" err="1" smtClean="0">
                <a:latin typeface="UTM Avo" panose="02040603050506020204" pitchFamily="18" charset="0"/>
                <a:ea typeface="Arial-Rounded" pitchFamily="34" charset="0"/>
                <a:cs typeface="Arial" pitchFamily="34" charset="0"/>
              </a:rPr>
              <a:t>dai</a:t>
            </a:r>
            <a:endParaRPr lang="en-US" sz="2400" b="1" dirty="0">
              <a:latin typeface="UTM Avo" panose="02040603050506020204" pitchFamily="18" charset="0"/>
              <a:ea typeface="Arial-Rounded" pitchFamily="34" charset="0"/>
              <a:cs typeface="Arial" pitchFamily="34" charset="0"/>
            </a:endParaRPr>
          </a:p>
        </p:txBody>
      </p:sp>
      <p:sp>
        <p:nvSpPr>
          <p:cNvPr id="5" name="TextBox 4"/>
          <p:cNvSpPr txBox="1"/>
          <p:nvPr/>
        </p:nvSpPr>
        <p:spPr>
          <a:xfrm>
            <a:off x="0" y="914400"/>
            <a:ext cx="9197831" cy="4277961"/>
          </a:xfrm>
          <a:prstGeom prst="rect">
            <a:avLst/>
          </a:prstGeom>
          <a:noFill/>
        </p:spPr>
        <p:txBody>
          <a:bodyPr wrap="square" lIns="91305" tIns="45654" rIns="91305" bIns="45654" rtlCol="0">
            <a:spAutoFit/>
          </a:bodyPr>
          <a:lstStyle/>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nổi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ngừng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lắc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lư</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Thấy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rất</a:t>
            </a:r>
            <a:r>
              <a:rPr lang="en-US" sz="2200" dirty="0" smtClean="0">
                <a:latin typeface="UTM Avo" panose="02040603050506020204" pitchFamily="18" charset="0"/>
                <a:ea typeface="Arial-Rounded" pitchFamily="34" charset="0"/>
                <a:cs typeface="Arial" pitchFamily="34" charset="0"/>
              </a:rPr>
              <a:t> lo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hỏi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smtClean="0">
                <a:latin typeface="UTM Avo" panose="02040603050506020204" pitchFamily="18" charset="0"/>
                <a:ea typeface="Arial-Rounded" pitchFamily="34" charset="0"/>
                <a:cs typeface="Arial" pitchFamily="34" charset="0"/>
              </a:rPr>
              <a:t>       -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yếu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thế</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liệu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ạ?</a:t>
            </a:r>
          </a:p>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mỉm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cười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đáp</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Con </a:t>
            </a:r>
            <a:r>
              <a:rPr lang="en-US" sz="2200" dirty="0" err="1" smtClean="0">
                <a:latin typeface="UTM Avo" panose="02040603050506020204" pitchFamily="18" charset="0"/>
                <a:ea typeface="Arial-Rounded" pitchFamily="34" charset="0"/>
                <a:cs typeface="Arial" pitchFamily="34" charset="0"/>
              </a:rPr>
              <a:t>yên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tâm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sao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đâu</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giải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thích</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Thân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tuy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nhưng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dẻo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dai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chuyển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động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theo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chiều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Vì</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còn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loài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trồng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Chỉ</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cần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cắm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xuống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đất</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nhanh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chóng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mọc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con.</a:t>
            </a:r>
          </a:p>
          <a:p>
            <a:pPr algn="r"/>
            <a:r>
              <a:rPr lang="en-US" sz="2200" dirty="0" smtClean="0">
                <a:latin typeface="UTM Avo" panose="02040603050506020204" pitchFamily="18" charset="0"/>
                <a:ea typeface="Arial-Rounded" pitchFamily="34" charset="0"/>
                <a:cs typeface="Arial" pitchFamily="34" charset="0"/>
              </a:rPr>
              <a:t>(</a:t>
            </a:r>
            <a:r>
              <a:rPr lang="en-US" sz="2200" dirty="0" err="1" smtClean="0">
                <a:latin typeface="UTM Avo" panose="02040603050506020204" pitchFamily="18" charset="0"/>
                <a:ea typeface="Arial-Rounded" pitchFamily="34" charset="0"/>
                <a:cs typeface="Arial" pitchFamily="34" charset="0"/>
              </a:rPr>
              <a:t>Hải</a:t>
            </a:r>
            <a:r>
              <a:rPr lang="en-US" sz="2200" dirty="0" smtClean="0">
                <a:latin typeface="UTM Avo" panose="02040603050506020204" pitchFamily="18" charset="0"/>
                <a:ea typeface="Arial-Rounded" pitchFamily="34" charset="0"/>
                <a:cs typeface="Arial" pitchFamily="34" charset="0"/>
              </a:rPr>
              <a:t> An)</a:t>
            </a:r>
            <a:endParaRPr lang="en-US" sz="2200" dirty="0">
              <a:latin typeface="UTM Avo" panose="02040603050506020204" pitchFamily="18"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7325849" y="0"/>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dirty="0" err="1">
                <a:solidFill>
                  <a:schemeClr val="tx1"/>
                </a:solidFill>
                <a:latin typeface="Arial" pitchFamily="34" charset="0"/>
                <a:ea typeface="Arial-Rounded" pitchFamily="34" charset="0"/>
                <a:cs typeface="Arial" pitchFamily="34" charset="0"/>
              </a:rPr>
              <a:t>Đọc</a:t>
            </a:r>
            <a:r>
              <a:rPr lang="en-US" sz="1600" b="1" dirty="0">
                <a:solidFill>
                  <a:schemeClr val="tx1"/>
                </a:solidFill>
                <a:latin typeface="Arial" pitchFamily="34" charset="0"/>
                <a:ea typeface="Arial-Rounded" pitchFamily="34" charset="0"/>
                <a:cs typeface="Arial" pitchFamily="34" charset="0"/>
              </a:rPr>
              <a:t> </a:t>
            </a:r>
            <a:r>
              <a:rPr lang="en-US" sz="1600" b="1" dirty="0" err="1">
                <a:solidFill>
                  <a:schemeClr val="tx1"/>
                </a:solidFill>
                <a:latin typeface="Arial" pitchFamily="34" charset="0"/>
                <a:ea typeface="Arial-Rounded" pitchFamily="34" charset="0"/>
                <a:cs typeface="Arial" pitchFamily="34" charset="0"/>
              </a:rPr>
              <a:t>mẫu</a:t>
            </a:r>
            <a:endParaRPr lang="en-US" sz="16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605149"/>
            <a:ext cx="8853054" cy="4616515"/>
          </a:xfrm>
          <a:prstGeom prst="rect">
            <a:avLst/>
          </a:prstGeom>
          <a:noFill/>
        </p:spPr>
        <p:txBody>
          <a:bodyPr wrap="square" lIns="91305" tIns="45654" rIns="91305" bIns="45654" rtlCol="0">
            <a:spAutoFit/>
          </a:bodyPr>
          <a:lstStyle/>
          <a:p>
            <a:pPr algn="just">
              <a:spcAft>
                <a:spcPts val="600"/>
              </a:spcAft>
            </a:pPr>
            <a:r>
              <a:rPr lang="en-US" sz="2200" dirty="0" smtClean="0">
                <a:latin typeface="Arial" pitchFamily="34"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nổi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ngừng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lắc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lư</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Thấy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rất</a:t>
            </a:r>
            <a:r>
              <a:rPr lang="en-US" sz="2200" dirty="0" smtClean="0">
                <a:latin typeface="UTM Avo" panose="02040603050506020204" pitchFamily="18" charset="0"/>
                <a:ea typeface="Arial-Rounded" pitchFamily="34" charset="0"/>
                <a:cs typeface="Arial" pitchFamily="34" charset="0"/>
              </a:rPr>
              <a:t> lo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Nam </a:t>
            </a:r>
            <a:r>
              <a:rPr lang="en-US" sz="2200" dirty="0" err="1" smtClean="0">
                <a:latin typeface="UTM Avo" panose="02040603050506020204" pitchFamily="18" charset="0"/>
                <a:ea typeface="Arial-Rounded" pitchFamily="34" charset="0"/>
                <a:cs typeface="Arial" pitchFamily="34" charset="0"/>
              </a:rPr>
              <a:t>hỏi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smtClean="0">
                <a:latin typeface="UTM Avo" panose="02040603050506020204" pitchFamily="18" charset="0"/>
                <a:ea typeface="Arial-Rounded" pitchFamily="34" charset="0"/>
                <a:cs typeface="Arial" pitchFamily="34" charset="0"/>
              </a:rPr>
              <a:t>	-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yếu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thế</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liệu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ạ?</a:t>
            </a:r>
          </a:p>
          <a:p>
            <a:pPr algn="just">
              <a:spcAft>
                <a:spcPts val="600"/>
              </a:spcAft>
            </a:pP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mỉm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cười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đáp</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Con </a:t>
            </a:r>
            <a:r>
              <a:rPr lang="en-US" sz="2200" dirty="0" err="1" smtClean="0">
                <a:latin typeface="UTM Avo" panose="02040603050506020204" pitchFamily="18" charset="0"/>
                <a:ea typeface="Arial-Rounded" pitchFamily="34" charset="0"/>
                <a:cs typeface="Arial" pitchFamily="34" charset="0"/>
              </a:rPr>
              <a:t>yên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tâm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sẽ</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sao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đâu</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Mẹ</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giải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thích</a:t>
            </a:r>
            <a:r>
              <a:rPr lang="en-US" sz="2200" dirty="0" smtClean="0">
                <a:latin typeface="UTM Avo" panose="02040603050506020204" pitchFamily="18" charset="0"/>
                <a:ea typeface="Arial-Rounded" pitchFamily="34" charset="0"/>
                <a:cs typeface="Arial" pitchFamily="34" charset="0"/>
              </a:rPr>
              <a:t>:</a:t>
            </a:r>
          </a:p>
          <a:p>
            <a:pPr algn="just">
              <a:spcAft>
                <a:spcPts val="600"/>
              </a:spcAft>
            </a:pPr>
            <a:r>
              <a:rPr lang="en-US" sz="2200" dirty="0">
                <a:latin typeface="UTM Avo" panose="02040603050506020204" pitchFamily="18" charset="0"/>
                <a:ea typeface="Arial-Rounded" pitchFamily="34" charset="0"/>
                <a:cs typeface="Arial" pitchFamily="34" charset="0"/>
              </a:rPr>
              <a:t>	</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Thân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tuy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to </a:t>
            </a:r>
            <a:r>
              <a:rPr lang="en-US" sz="2200" dirty="0" err="1" smtClean="0">
                <a:latin typeface="UTM Avo" panose="02040603050506020204" pitchFamily="18" charset="0"/>
                <a:ea typeface="Arial-Rounded" pitchFamily="34" charset="0"/>
                <a:cs typeface="Arial" pitchFamily="34" charset="0"/>
              </a:rPr>
              <a:t>nhưng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dẻo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dai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mềm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mại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chuyển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động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theo</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chiều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gió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Vì</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vậy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không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bị</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gãy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Liễu</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còn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là</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loài</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dễ</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trồng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Chỉ</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cần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cắm</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cành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xuống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đất</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có</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thể</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nhanh</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chóng</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mọc</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lên</a:t>
            </a:r>
            <a:r>
              <a:rPr lang="en-US" sz="2200" dirty="0" smtClean="0">
                <a:latin typeface="UTM Avo" panose="02040603050506020204" pitchFamily="18" charset="0"/>
                <a:ea typeface="Arial-Rounded" pitchFamily="34" charset="0"/>
                <a:cs typeface="Arial" pitchFamily="34" charset="0"/>
              </a:rPr>
              <a:t> </a:t>
            </a:r>
            <a:r>
              <a:rPr lang="en-US" sz="2200" dirty="0" err="1" smtClean="0">
                <a:latin typeface="UTM Avo" panose="02040603050506020204" pitchFamily="18" charset="0"/>
                <a:ea typeface="Arial-Rounded" pitchFamily="34" charset="0"/>
                <a:cs typeface="Arial" pitchFamily="34" charset="0"/>
              </a:rPr>
              <a:t>cây</a:t>
            </a:r>
            <a:r>
              <a:rPr lang="en-US" sz="2200" dirty="0" smtClean="0">
                <a:latin typeface="UTM Avo" panose="02040603050506020204" pitchFamily="18" charset="0"/>
                <a:ea typeface="Arial-Rounded" pitchFamily="34" charset="0"/>
                <a:cs typeface="Arial" pitchFamily="34" charset="0"/>
              </a:rPr>
              <a:t> con.</a:t>
            </a: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cxnSp>
        <p:nvCxnSpPr>
          <p:cNvPr id="5" name="Straight Connector 4"/>
          <p:cNvCxnSpPr/>
          <p:nvPr/>
        </p:nvCxnSpPr>
        <p:spPr>
          <a:xfrm flipH="1">
            <a:off x="2418264" y="990600"/>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05600" y="990600"/>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248400" y="4400550"/>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84675" y="3333750"/>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3049" y="20507"/>
            <a:ext cx="5947064" cy="584642"/>
          </a:xfrm>
          <a:prstGeom prst="rect">
            <a:avLst/>
          </a:prstGeom>
          <a:noFill/>
        </p:spPr>
        <p:txBody>
          <a:bodyPr wrap="square" lIns="91305" tIns="45654" rIns="91305" bIns="45654" rtlCol="0">
            <a:spAutoFit/>
          </a:bodyPr>
          <a:lstStyle/>
          <a:p>
            <a:pPr algn="ctr"/>
            <a:r>
              <a:rPr lang="en-US" sz="3200" b="1" dirty="0" err="1" smtClean="0">
                <a:latin typeface="UTM Avo" panose="02040603050506020204" pitchFamily="18" charset="0"/>
                <a:ea typeface="Arial-Rounded" pitchFamily="34" charset="0"/>
                <a:cs typeface="Arial" pitchFamily="34" charset="0"/>
              </a:rPr>
              <a:t>Cây</a:t>
            </a:r>
            <a:r>
              <a:rPr lang="en-US" sz="3200" b="1" dirty="0" smtClean="0">
                <a:latin typeface="UTM Avo" panose="02040603050506020204" pitchFamily="18" charset="0"/>
                <a:ea typeface="Arial-Rounded" pitchFamily="34" charset="0"/>
                <a:cs typeface="Arial" pitchFamily="34" charset="0"/>
              </a:rPr>
              <a:t> </a:t>
            </a:r>
            <a:r>
              <a:rPr lang="en-US" sz="3200" b="1" dirty="0" err="1" smtClean="0">
                <a:latin typeface="UTM Avo" panose="02040603050506020204" pitchFamily="18" charset="0"/>
                <a:ea typeface="Arial-Rounded" pitchFamily="34" charset="0"/>
                <a:cs typeface="Arial" pitchFamily="34" charset="0"/>
              </a:rPr>
              <a:t>liễu</a:t>
            </a:r>
            <a:r>
              <a:rPr lang="en-US" sz="3200" b="1" dirty="0" smtClean="0">
                <a:latin typeface="UTM Avo" panose="02040603050506020204" pitchFamily="18" charset="0"/>
                <a:ea typeface="Arial-Rounded" pitchFamily="34" charset="0"/>
                <a:cs typeface="Arial" pitchFamily="34" charset="0"/>
              </a:rPr>
              <a:t> </a:t>
            </a:r>
            <a:r>
              <a:rPr lang="en-US" sz="3200" b="1" dirty="0" err="1" smtClean="0">
                <a:latin typeface="UTM Avo" panose="02040603050506020204" pitchFamily="18" charset="0"/>
                <a:ea typeface="Arial-Rounded" pitchFamily="34" charset="0"/>
                <a:cs typeface="Arial" pitchFamily="34" charset="0"/>
              </a:rPr>
              <a:t>dẻo</a:t>
            </a:r>
            <a:r>
              <a:rPr lang="en-US" sz="3200" b="1" dirty="0" smtClean="0">
                <a:latin typeface="UTM Avo" panose="02040603050506020204" pitchFamily="18" charset="0"/>
                <a:ea typeface="Arial-Rounded" pitchFamily="34" charset="0"/>
                <a:cs typeface="Arial" pitchFamily="34" charset="0"/>
              </a:rPr>
              <a:t> </a:t>
            </a:r>
            <a:r>
              <a:rPr lang="en-US" sz="3200" b="1" dirty="0" err="1" smtClean="0">
                <a:latin typeface="UTM Avo" panose="02040603050506020204" pitchFamily="18" charset="0"/>
                <a:ea typeface="Arial-Rounded" pitchFamily="34" charset="0"/>
                <a:cs typeface="Arial" pitchFamily="34" charset="0"/>
              </a:rPr>
              <a:t>dai</a:t>
            </a:r>
            <a:endParaRPr lang="en-US" sz="3200" b="1" dirty="0">
              <a:latin typeface="UTM Avo" panose="02040603050506020204" pitchFamily="18" charset="0"/>
              <a:ea typeface="Arial-Rounded" pitchFamily="34" charset="0"/>
              <a:cs typeface="Arial" pitchFamily="34" charset="0"/>
            </a:endParaRPr>
          </a:p>
        </p:txBody>
      </p:sp>
      <p:cxnSp>
        <p:nvCxnSpPr>
          <p:cNvPr id="11" name="Straight Connector 10"/>
          <p:cNvCxnSpPr/>
          <p:nvPr/>
        </p:nvCxnSpPr>
        <p:spPr>
          <a:xfrm flipH="1">
            <a:off x="3962400" y="4705350"/>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02960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52550"/>
            <a:ext cx="5334000" cy="3352800"/>
          </a:xfrm>
        </p:spPr>
        <p:txBody>
          <a:bodyPr>
            <a:normAutofit fontScale="90000"/>
          </a:bodyPr>
          <a:lstStyle/>
          <a:p>
            <a:pPr algn="l"/>
            <a:r>
              <a:rPr lang="en-US" dirty="0" err="1">
                <a:latin typeface="UTM Avo" panose="02040603050506020204" pitchFamily="18" charset="0"/>
                <a:cs typeface="Arial" pitchFamily="34" charset="0"/>
              </a:rPr>
              <a:t>g</a:t>
            </a:r>
            <a:r>
              <a:rPr lang="en-US" dirty="0" err="1" smtClean="0">
                <a:latin typeface="UTM Avo" panose="02040603050506020204" pitchFamily="18" charset="0"/>
                <a:cs typeface="Arial" pitchFamily="34" charset="0"/>
              </a:rPr>
              <a:t>ió</a:t>
            </a:r>
            <a:r>
              <a:rPr lang="en-US" dirty="0" smtClean="0">
                <a:latin typeface="UTM Avo" panose="02040603050506020204" pitchFamily="18" charset="0"/>
                <a:cs typeface="Arial" pitchFamily="34" charset="0"/>
              </a:rPr>
              <a:t> to</a:t>
            </a:r>
            <a:br>
              <a:rPr lang="en-US" dirty="0" smtClean="0">
                <a:latin typeface="UTM Avo" panose="02040603050506020204" pitchFamily="18" charset="0"/>
                <a:cs typeface="Arial" pitchFamily="34" charset="0"/>
              </a:rPr>
            </a:br>
            <a:r>
              <a:rPr lang="en-US" dirty="0" err="1" smtClean="0">
                <a:latin typeface="UTM Avo" panose="02040603050506020204" pitchFamily="18" charset="0"/>
                <a:cs typeface="Arial" pitchFamily="34" charset="0"/>
              </a:rPr>
              <a:t>lắc</a:t>
            </a:r>
            <a:r>
              <a:rPr lang="en-US" dirty="0" smtClean="0">
                <a:latin typeface="UTM Avo" panose="02040603050506020204" pitchFamily="18" charset="0"/>
                <a:cs typeface="Arial" pitchFamily="34" charset="0"/>
              </a:rPr>
              <a:t> </a:t>
            </a:r>
            <a:r>
              <a:rPr lang="en-US" dirty="0" err="1" smtClean="0">
                <a:latin typeface="UTM Avo" panose="02040603050506020204" pitchFamily="18" charset="0"/>
                <a:cs typeface="Arial" pitchFamily="34" charset="0"/>
              </a:rPr>
              <a:t>lư</a:t>
            </a:r>
            <a:r>
              <a:rPr lang="en-US" dirty="0" smtClean="0">
                <a:latin typeface="UTM Avo" panose="02040603050506020204" pitchFamily="18" charset="0"/>
                <a:cs typeface="Arial" pitchFamily="34" charset="0"/>
              </a:rPr>
              <a:t>	</a:t>
            </a:r>
            <a:br>
              <a:rPr lang="en-US" dirty="0" smtClean="0">
                <a:latin typeface="UTM Avo" panose="02040603050506020204" pitchFamily="18" charset="0"/>
                <a:cs typeface="Arial" pitchFamily="34" charset="0"/>
              </a:rPr>
            </a:br>
            <a:r>
              <a:rPr lang="en-US" dirty="0" err="1" smtClean="0">
                <a:latin typeface="UTM Avo" panose="02040603050506020204" pitchFamily="18" charset="0"/>
                <a:cs typeface="Arial" pitchFamily="34" charset="0"/>
              </a:rPr>
              <a:t>giải</a:t>
            </a:r>
            <a:r>
              <a:rPr lang="en-US" dirty="0" smtClean="0">
                <a:latin typeface="UTM Avo" panose="02040603050506020204" pitchFamily="18" charset="0"/>
                <a:cs typeface="Arial" pitchFamily="34" charset="0"/>
              </a:rPr>
              <a:t> </a:t>
            </a:r>
            <a:r>
              <a:rPr lang="en-US" dirty="0" err="1" smtClean="0">
                <a:latin typeface="UTM Avo" panose="02040603050506020204" pitchFamily="18" charset="0"/>
                <a:cs typeface="Arial" pitchFamily="34" charset="0"/>
              </a:rPr>
              <a:t>thích</a:t>
            </a:r>
            <a:r>
              <a:rPr lang="en-US" dirty="0" smtClean="0">
                <a:latin typeface="UTM Avo" panose="02040603050506020204" pitchFamily="18" charset="0"/>
                <a:cs typeface="Arial" pitchFamily="34" charset="0"/>
              </a:rPr>
              <a:t>	</a:t>
            </a:r>
            <a:br>
              <a:rPr lang="en-US" dirty="0" smtClean="0">
                <a:latin typeface="UTM Avo" panose="02040603050506020204" pitchFamily="18" charset="0"/>
                <a:cs typeface="Arial" pitchFamily="34" charset="0"/>
              </a:rPr>
            </a:br>
            <a:r>
              <a:rPr lang="en-US" dirty="0" err="1" smtClean="0">
                <a:latin typeface="UTM Avo" panose="02040603050506020204" pitchFamily="18" charset="0"/>
                <a:cs typeface="Arial" pitchFamily="34" charset="0"/>
              </a:rPr>
              <a:t>trồng</a:t>
            </a:r>
            <a:r>
              <a:rPr lang="en-US" dirty="0" smtClean="0">
                <a:latin typeface="UTM Avo" panose="02040603050506020204" pitchFamily="18" charset="0"/>
                <a:cs typeface="Arial" pitchFamily="34" charset="0"/>
              </a:rPr>
              <a:t/>
            </a:r>
            <a:br>
              <a:rPr lang="en-US" dirty="0" smtClean="0">
                <a:latin typeface="UTM Avo" panose="02040603050506020204" pitchFamily="18" charset="0"/>
                <a:cs typeface="Arial" pitchFamily="34" charset="0"/>
              </a:rPr>
            </a:br>
            <a:r>
              <a:rPr lang="en-US" dirty="0" err="1" smtClean="0">
                <a:latin typeface="UTM Avo" panose="02040603050506020204" pitchFamily="18" charset="0"/>
                <a:cs typeface="Arial" pitchFamily="34" charset="0"/>
              </a:rPr>
              <a:t>nhanh</a:t>
            </a:r>
            <a:r>
              <a:rPr lang="en-US" dirty="0" smtClean="0">
                <a:latin typeface="UTM Avo" panose="02040603050506020204" pitchFamily="18" charset="0"/>
                <a:cs typeface="Arial" pitchFamily="34" charset="0"/>
              </a:rPr>
              <a:t> </a:t>
            </a:r>
            <a:r>
              <a:rPr lang="en-US" dirty="0" err="1" smtClean="0">
                <a:latin typeface="UTM Avo" panose="02040603050506020204" pitchFamily="18" charset="0"/>
                <a:cs typeface="Arial" pitchFamily="34" charset="0"/>
              </a:rPr>
              <a:t>chóng</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2590800" y="2647950"/>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477868" y="2654300"/>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114800" y="3333750"/>
            <a:ext cx="732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12845" y="394335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029202" y="4476750"/>
            <a:ext cx="838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765404" y="2038350"/>
            <a:ext cx="196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849</Words>
  <Application>Microsoft Office PowerPoint</Application>
  <PresentationFormat>On-screen Show (16:9)</PresentationFormat>
  <Paragraphs>184</Paragraphs>
  <Slides>41</Slides>
  <Notes>16</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宋体</vt:lpstr>
      <vt:lpstr>.VnAvant</vt:lpstr>
      <vt:lpstr>Arial</vt:lpstr>
      <vt:lpstr>Arial Rounded MT Bold</vt:lpstr>
      <vt:lpstr>Arial-Rounded</vt:lpstr>
      <vt:lpstr>Calibri</vt:lpstr>
      <vt:lpstr>Comic Sans MS</vt:lpstr>
      <vt:lpstr>HP001 4 hàng</vt:lpstr>
      <vt:lpstr>Times New Roman</vt:lpstr>
      <vt:lpstr>UTM Avo</vt:lpstr>
      <vt:lpstr>Office Theme</vt:lpstr>
      <vt:lpstr>1_Office Theme</vt:lpstr>
      <vt:lpstr>PowerPoint Presentation</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gió to lắc lư  giải thích  trồng nhanh chóng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282</cp:revision>
  <dcterms:created xsi:type="dcterms:W3CDTF">2020-12-08T15:48:47Z</dcterms:created>
  <dcterms:modified xsi:type="dcterms:W3CDTF">2022-04-08T11:32:59Z</dcterms:modified>
</cp:coreProperties>
</file>